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86" r:id="rId5"/>
    <p:sldId id="276" r:id="rId6"/>
    <p:sldId id="257" r:id="rId7"/>
    <p:sldId id="260" r:id="rId8"/>
    <p:sldId id="277" r:id="rId9"/>
    <p:sldId id="261" r:id="rId10"/>
    <p:sldId id="278" r:id="rId11"/>
    <p:sldId id="279" r:id="rId12"/>
    <p:sldId id="262" r:id="rId13"/>
    <p:sldId id="280" r:id="rId14"/>
    <p:sldId id="281" r:id="rId15"/>
    <p:sldId id="282" r:id="rId16"/>
    <p:sldId id="288" r:id="rId17"/>
    <p:sldId id="287" r:id="rId18"/>
    <p:sldId id="285" r:id="rId19"/>
    <p:sldId id="283" r:id="rId20"/>
    <p:sldId id="284" r:id="rId21"/>
    <p:sldId id="289" r:id="rId22"/>
    <p:sldId id="27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3"/>
  </p:normalViewPr>
  <p:slideViewPr>
    <p:cSldViewPr snapToGrid="0" snapToObjects="1">
      <p:cViewPr varScale="1">
        <p:scale>
          <a:sx n="67" d="100"/>
          <a:sy n="67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ihan inan" userId="88491caa-914c-4a55-bd31-f639eacc4291" providerId="ADAL" clId="{6D6004E9-9FC7-D742-B336-C084A7AFF7A4}"/>
    <pc:docChg chg="undo custSel mod addSld modSld sldOrd">
      <pc:chgData name="cihan inan" userId="88491caa-914c-4a55-bd31-f639eacc4291" providerId="ADAL" clId="{6D6004E9-9FC7-D742-B336-C084A7AFF7A4}" dt="2020-10-07T21:17:50.662" v="3941"/>
      <pc:docMkLst>
        <pc:docMk/>
      </pc:docMkLst>
      <pc:sldChg chg="modSp">
        <pc:chgData name="cihan inan" userId="88491caa-914c-4a55-bd31-f639eacc4291" providerId="ADAL" clId="{6D6004E9-9FC7-D742-B336-C084A7AFF7A4}" dt="2020-10-06T07:37:03.058" v="2484" actId="6549"/>
        <pc:sldMkLst>
          <pc:docMk/>
          <pc:sldMk cId="1024176789" sldId="258"/>
        </pc:sldMkLst>
        <pc:graphicFrameChg chg="mod modGraphic">
          <ac:chgData name="cihan inan" userId="88491caa-914c-4a55-bd31-f639eacc4291" providerId="ADAL" clId="{6D6004E9-9FC7-D742-B336-C084A7AFF7A4}" dt="2020-10-06T07:37:03.058" v="2484" actId="6549"/>
          <ac:graphicFrameMkLst>
            <pc:docMk/>
            <pc:sldMk cId="1024176789" sldId="258"/>
            <ac:graphicFrameMk id="4" creationId="{00000000-0000-0000-0000-000000000000}"/>
          </ac:graphicFrameMkLst>
        </pc:graphicFrameChg>
      </pc:sldChg>
      <pc:sldChg chg="modSp">
        <pc:chgData name="cihan inan" userId="88491caa-914c-4a55-bd31-f639eacc4291" providerId="ADAL" clId="{6D6004E9-9FC7-D742-B336-C084A7AFF7A4}" dt="2020-10-06T07:47:43.167" v="3347" actId="20577"/>
        <pc:sldMkLst>
          <pc:docMk/>
          <pc:sldMk cId="1126277649" sldId="259"/>
        </pc:sldMkLst>
        <pc:spChg chg="mod">
          <ac:chgData name="cihan inan" userId="88491caa-914c-4a55-bd31-f639eacc4291" providerId="ADAL" clId="{6D6004E9-9FC7-D742-B336-C084A7AFF7A4}" dt="2020-10-06T07:47:43.167" v="3347" actId="20577"/>
          <ac:spMkLst>
            <pc:docMk/>
            <pc:sldMk cId="1126277649" sldId="259"/>
            <ac:spMk id="2" creationId="{00000000-0000-0000-0000-000000000000}"/>
          </ac:spMkLst>
        </pc:spChg>
      </pc:sldChg>
      <pc:sldChg chg="modSp">
        <pc:chgData name="cihan inan" userId="88491caa-914c-4a55-bd31-f639eacc4291" providerId="ADAL" clId="{6D6004E9-9FC7-D742-B336-C084A7AFF7A4}" dt="2020-10-06T07:48:05.690" v="3348" actId="123"/>
        <pc:sldMkLst>
          <pc:docMk/>
          <pc:sldMk cId="2588610354" sldId="260"/>
        </pc:sldMkLst>
        <pc:spChg chg="mod">
          <ac:chgData name="cihan inan" userId="88491caa-914c-4a55-bd31-f639eacc4291" providerId="ADAL" clId="{6D6004E9-9FC7-D742-B336-C084A7AFF7A4}" dt="2020-10-05T18:39:02.006" v="12" actId="20577"/>
          <ac:spMkLst>
            <pc:docMk/>
            <pc:sldMk cId="2588610354" sldId="260"/>
            <ac:spMk id="2" creationId="{5CBB7A07-FB56-F84F-98B1-28F4168A77DF}"/>
          </ac:spMkLst>
        </pc:spChg>
        <pc:spChg chg="mod">
          <ac:chgData name="cihan inan" userId="88491caa-914c-4a55-bd31-f639eacc4291" providerId="ADAL" clId="{6D6004E9-9FC7-D742-B336-C084A7AFF7A4}" dt="2020-10-06T07:48:05.690" v="3348" actId="123"/>
          <ac:spMkLst>
            <pc:docMk/>
            <pc:sldMk cId="2588610354" sldId="260"/>
            <ac:spMk id="3" creationId="{78284F28-2195-D04E-8DC9-6C7B4B7B5645}"/>
          </ac:spMkLst>
        </pc:spChg>
      </pc:sldChg>
      <pc:sldChg chg="modSp">
        <pc:chgData name="cihan inan" userId="88491caa-914c-4a55-bd31-f639eacc4291" providerId="ADAL" clId="{6D6004E9-9FC7-D742-B336-C084A7AFF7A4}" dt="2020-10-06T07:48:29.462" v="3393" actId="20577"/>
        <pc:sldMkLst>
          <pc:docMk/>
          <pc:sldMk cId="2831190020" sldId="261"/>
        </pc:sldMkLst>
        <pc:spChg chg="mod">
          <ac:chgData name="cihan inan" userId="88491caa-914c-4a55-bd31-f639eacc4291" providerId="ADAL" clId="{6D6004E9-9FC7-D742-B336-C084A7AFF7A4}" dt="2020-10-06T07:48:29.462" v="3393" actId="20577"/>
          <ac:spMkLst>
            <pc:docMk/>
            <pc:sldMk cId="2831190020" sldId="261"/>
            <ac:spMk id="3" creationId="{A41512C2-006D-9044-BE3C-A5846546A225}"/>
          </ac:spMkLst>
        </pc:spChg>
      </pc:sldChg>
      <pc:sldChg chg="modSp">
        <pc:chgData name="cihan inan" userId="88491caa-914c-4a55-bd31-f639eacc4291" providerId="ADAL" clId="{6D6004E9-9FC7-D742-B336-C084A7AFF7A4}" dt="2020-10-07T21:17:50.662" v="3941"/>
        <pc:sldMkLst>
          <pc:docMk/>
          <pc:sldMk cId="3691503778" sldId="262"/>
        </pc:sldMkLst>
        <pc:spChg chg="mod">
          <ac:chgData name="cihan inan" userId="88491caa-914c-4a55-bd31-f639eacc4291" providerId="ADAL" clId="{6D6004E9-9FC7-D742-B336-C084A7AFF7A4}" dt="2020-10-05T21:08:53.151" v="1511" actId="20577"/>
          <ac:spMkLst>
            <pc:docMk/>
            <pc:sldMk cId="3691503778" sldId="262"/>
            <ac:spMk id="2" creationId="{3E10EC1F-1C2A-5A42-8C2E-D42739BE2305}"/>
          </ac:spMkLst>
        </pc:spChg>
        <pc:spChg chg="mod">
          <ac:chgData name="cihan inan" userId="88491caa-914c-4a55-bd31-f639eacc4291" providerId="ADAL" clId="{6D6004E9-9FC7-D742-B336-C084A7AFF7A4}" dt="2020-10-07T21:17:50.662" v="3941"/>
          <ac:spMkLst>
            <pc:docMk/>
            <pc:sldMk cId="3691503778" sldId="262"/>
            <ac:spMk id="3" creationId="{B37AD8E4-D088-334A-B4C0-F8CB2108D77C}"/>
          </ac:spMkLst>
        </pc:spChg>
      </pc:sldChg>
      <pc:sldChg chg="addSp delSp modSp add">
        <pc:chgData name="cihan inan" userId="88491caa-914c-4a55-bd31-f639eacc4291" providerId="ADAL" clId="{6D6004E9-9FC7-D742-B336-C084A7AFF7A4}" dt="2020-10-05T20:55:32.694" v="1449" actId="1076"/>
        <pc:sldMkLst>
          <pc:docMk/>
          <pc:sldMk cId="1643529232" sldId="276"/>
        </pc:sldMkLst>
        <pc:spChg chg="mod">
          <ac:chgData name="cihan inan" userId="88491caa-914c-4a55-bd31-f639eacc4291" providerId="ADAL" clId="{6D6004E9-9FC7-D742-B336-C084A7AFF7A4}" dt="2020-10-05T20:55:32.694" v="1449" actId="1076"/>
          <ac:spMkLst>
            <pc:docMk/>
            <pc:sldMk cId="1643529232" sldId="276"/>
            <ac:spMk id="2" creationId="{C9EED72D-6E2C-F143-8F0C-DFEA713BF666}"/>
          </ac:spMkLst>
        </pc:spChg>
        <pc:spChg chg="add mod">
          <ac:chgData name="cihan inan" userId="88491caa-914c-4a55-bd31-f639eacc4291" providerId="ADAL" clId="{6D6004E9-9FC7-D742-B336-C084A7AFF7A4}" dt="2020-10-05T20:55:24.358" v="1446"/>
          <ac:spMkLst>
            <pc:docMk/>
            <pc:sldMk cId="1643529232" sldId="276"/>
            <ac:spMk id="3" creationId="{6D9D629D-B437-BD43-8B3C-FFC21E0C9651}"/>
          </ac:spMkLst>
        </pc:spChg>
        <pc:spChg chg="del">
          <ac:chgData name="cihan inan" userId="88491caa-914c-4a55-bd31-f639eacc4291" providerId="ADAL" clId="{6D6004E9-9FC7-D742-B336-C084A7AFF7A4}" dt="2020-10-05T18:41:07.957" v="26" actId="478"/>
          <ac:spMkLst>
            <pc:docMk/>
            <pc:sldMk cId="1643529232" sldId="276"/>
            <ac:spMk id="3" creationId="{AA60ADDB-8C1F-0346-8D0D-5651B2093AFC}"/>
          </ac:spMkLst>
        </pc:spChg>
      </pc:sldChg>
      <pc:sldChg chg="modSp add">
        <pc:chgData name="cihan inan" userId="88491caa-914c-4a55-bd31-f639eacc4291" providerId="ADAL" clId="{6D6004E9-9FC7-D742-B336-C084A7AFF7A4}" dt="2020-10-05T19:02:17.167" v="1127" actId="20577"/>
        <pc:sldMkLst>
          <pc:docMk/>
          <pc:sldMk cId="2520151893" sldId="277"/>
        </pc:sldMkLst>
        <pc:spChg chg="mod">
          <ac:chgData name="cihan inan" userId="88491caa-914c-4a55-bd31-f639eacc4291" providerId="ADAL" clId="{6D6004E9-9FC7-D742-B336-C084A7AFF7A4}" dt="2020-10-05T19:02:17.167" v="1127" actId="20577"/>
          <ac:spMkLst>
            <pc:docMk/>
            <pc:sldMk cId="2520151893" sldId="277"/>
            <ac:spMk id="3" creationId="{78284F28-2195-D04E-8DC9-6C7B4B7B5645}"/>
          </ac:spMkLst>
        </pc:spChg>
      </pc:sldChg>
      <pc:sldChg chg="modSp add">
        <pc:chgData name="cihan inan" userId="88491caa-914c-4a55-bd31-f639eacc4291" providerId="ADAL" clId="{6D6004E9-9FC7-D742-B336-C084A7AFF7A4}" dt="2020-10-05T19:11:33.528" v="1312" actId="20577"/>
        <pc:sldMkLst>
          <pc:docMk/>
          <pc:sldMk cId="450492805" sldId="278"/>
        </pc:sldMkLst>
        <pc:spChg chg="mod">
          <ac:chgData name="cihan inan" userId="88491caa-914c-4a55-bd31-f639eacc4291" providerId="ADAL" clId="{6D6004E9-9FC7-D742-B336-C084A7AFF7A4}" dt="2020-10-05T19:08:12.404" v="1248" actId="20577"/>
          <ac:spMkLst>
            <pc:docMk/>
            <pc:sldMk cId="450492805" sldId="278"/>
            <ac:spMk id="2" creationId="{EC81A9E3-3955-BA40-A13F-B062BE5E7D9F}"/>
          </ac:spMkLst>
        </pc:spChg>
        <pc:spChg chg="mod">
          <ac:chgData name="cihan inan" userId="88491caa-914c-4a55-bd31-f639eacc4291" providerId="ADAL" clId="{6D6004E9-9FC7-D742-B336-C084A7AFF7A4}" dt="2020-10-05T19:11:33.528" v="1312" actId="20577"/>
          <ac:spMkLst>
            <pc:docMk/>
            <pc:sldMk cId="450492805" sldId="278"/>
            <ac:spMk id="3" creationId="{D1EF8D43-0360-0046-A64E-802F293F1BED}"/>
          </ac:spMkLst>
        </pc:spChg>
      </pc:sldChg>
      <pc:sldChg chg="modSp add">
        <pc:chgData name="cihan inan" userId="88491caa-914c-4a55-bd31-f639eacc4291" providerId="ADAL" clId="{6D6004E9-9FC7-D742-B336-C084A7AFF7A4}" dt="2020-10-05T20:02:37.846" v="1445" actId="27636"/>
        <pc:sldMkLst>
          <pc:docMk/>
          <pc:sldMk cId="394260730" sldId="279"/>
        </pc:sldMkLst>
        <pc:spChg chg="mod">
          <ac:chgData name="cihan inan" userId="88491caa-914c-4a55-bd31-f639eacc4291" providerId="ADAL" clId="{6D6004E9-9FC7-D742-B336-C084A7AFF7A4}" dt="2020-10-05T20:02:37.846" v="1445" actId="27636"/>
          <ac:spMkLst>
            <pc:docMk/>
            <pc:sldMk cId="394260730" sldId="279"/>
            <ac:spMk id="3" creationId="{D1EF8D43-0360-0046-A64E-802F293F1BED}"/>
          </ac:spMkLst>
        </pc:spChg>
      </pc:sldChg>
      <pc:sldChg chg="modSp add">
        <pc:chgData name="cihan inan" userId="88491caa-914c-4a55-bd31-f639eacc4291" providerId="ADAL" clId="{6D6004E9-9FC7-D742-B336-C084A7AFF7A4}" dt="2020-10-05T21:13:39.131" v="1644" actId="20577"/>
        <pc:sldMkLst>
          <pc:docMk/>
          <pc:sldMk cId="3003206607" sldId="280"/>
        </pc:sldMkLst>
        <pc:spChg chg="mod">
          <ac:chgData name="cihan inan" userId="88491caa-914c-4a55-bd31-f639eacc4291" providerId="ADAL" clId="{6D6004E9-9FC7-D742-B336-C084A7AFF7A4}" dt="2020-10-05T21:09:03.374" v="1524" actId="20577"/>
          <ac:spMkLst>
            <pc:docMk/>
            <pc:sldMk cId="3003206607" sldId="280"/>
            <ac:spMk id="2" creationId="{3E10EC1F-1C2A-5A42-8C2E-D42739BE2305}"/>
          </ac:spMkLst>
        </pc:spChg>
        <pc:spChg chg="mod">
          <ac:chgData name="cihan inan" userId="88491caa-914c-4a55-bd31-f639eacc4291" providerId="ADAL" clId="{6D6004E9-9FC7-D742-B336-C084A7AFF7A4}" dt="2020-10-05T21:13:39.131" v="1644" actId="20577"/>
          <ac:spMkLst>
            <pc:docMk/>
            <pc:sldMk cId="3003206607" sldId="280"/>
            <ac:spMk id="3" creationId="{B37AD8E4-D088-334A-B4C0-F8CB2108D77C}"/>
          </ac:spMkLst>
        </pc:spChg>
      </pc:sldChg>
      <pc:sldChg chg="modSp add">
        <pc:chgData name="cihan inan" userId="88491caa-914c-4a55-bd31-f639eacc4291" providerId="ADAL" clId="{6D6004E9-9FC7-D742-B336-C084A7AFF7A4}" dt="2020-10-05T21:27:17.812" v="2158" actId="27636"/>
        <pc:sldMkLst>
          <pc:docMk/>
          <pc:sldMk cId="1953130818" sldId="281"/>
        </pc:sldMkLst>
        <pc:spChg chg="mod">
          <ac:chgData name="cihan inan" userId="88491caa-914c-4a55-bd31-f639eacc4291" providerId="ADAL" clId="{6D6004E9-9FC7-D742-B336-C084A7AFF7A4}" dt="2020-10-05T21:20:14.877" v="1670" actId="20577"/>
          <ac:spMkLst>
            <pc:docMk/>
            <pc:sldMk cId="1953130818" sldId="281"/>
            <ac:spMk id="2" creationId="{EAC5E7F5-921A-F74F-9299-2C95E3250796}"/>
          </ac:spMkLst>
        </pc:spChg>
        <pc:spChg chg="mod">
          <ac:chgData name="cihan inan" userId="88491caa-914c-4a55-bd31-f639eacc4291" providerId="ADAL" clId="{6D6004E9-9FC7-D742-B336-C084A7AFF7A4}" dt="2020-10-05T21:27:17.812" v="2158" actId="27636"/>
          <ac:spMkLst>
            <pc:docMk/>
            <pc:sldMk cId="1953130818" sldId="281"/>
            <ac:spMk id="3" creationId="{A953E8CF-75A4-C74F-A84C-9A2EF71688DB}"/>
          </ac:spMkLst>
        </pc:spChg>
      </pc:sldChg>
      <pc:sldChg chg="modSp add">
        <pc:chgData name="cihan inan" userId="88491caa-914c-4a55-bd31-f639eacc4291" providerId="ADAL" clId="{6D6004E9-9FC7-D742-B336-C084A7AFF7A4}" dt="2020-10-05T21:32:21.649" v="2442" actId="20577"/>
        <pc:sldMkLst>
          <pc:docMk/>
          <pc:sldMk cId="2532307677" sldId="282"/>
        </pc:sldMkLst>
        <pc:spChg chg="mod">
          <ac:chgData name="cihan inan" userId="88491caa-914c-4a55-bd31-f639eacc4291" providerId="ADAL" clId="{6D6004E9-9FC7-D742-B336-C084A7AFF7A4}" dt="2020-10-05T21:27:37.121" v="2173" actId="20577"/>
          <ac:spMkLst>
            <pc:docMk/>
            <pc:sldMk cId="2532307677" sldId="282"/>
            <ac:spMk id="2" creationId="{9FBE7920-03CE-0443-B3BD-2A51083CD2C8}"/>
          </ac:spMkLst>
        </pc:spChg>
        <pc:spChg chg="mod">
          <ac:chgData name="cihan inan" userId="88491caa-914c-4a55-bd31-f639eacc4291" providerId="ADAL" clId="{6D6004E9-9FC7-D742-B336-C084A7AFF7A4}" dt="2020-10-05T21:32:21.649" v="2442" actId="20577"/>
          <ac:spMkLst>
            <pc:docMk/>
            <pc:sldMk cId="2532307677" sldId="282"/>
            <ac:spMk id="3" creationId="{1939AB90-2839-DC44-9573-632078F01531}"/>
          </ac:spMkLst>
        </pc:spChg>
      </pc:sldChg>
      <pc:sldChg chg="modSp add">
        <pc:chgData name="cihan inan" userId="88491caa-914c-4a55-bd31-f639eacc4291" providerId="ADAL" clId="{6D6004E9-9FC7-D742-B336-C084A7AFF7A4}" dt="2020-10-06T08:33:43.154" v="3548" actId="113"/>
        <pc:sldMkLst>
          <pc:docMk/>
          <pc:sldMk cId="4171514610" sldId="283"/>
        </pc:sldMkLst>
        <pc:spChg chg="mod">
          <ac:chgData name="cihan inan" userId="88491caa-914c-4a55-bd31-f639eacc4291" providerId="ADAL" clId="{6D6004E9-9FC7-D742-B336-C084A7AFF7A4}" dt="2020-10-05T21:32:35.229" v="2457" actId="20577"/>
          <ac:spMkLst>
            <pc:docMk/>
            <pc:sldMk cId="4171514610" sldId="283"/>
            <ac:spMk id="2" creationId="{2049484B-8B3B-5A45-9C9D-CC44A844C518}"/>
          </ac:spMkLst>
        </pc:spChg>
        <pc:spChg chg="mod">
          <ac:chgData name="cihan inan" userId="88491caa-914c-4a55-bd31-f639eacc4291" providerId="ADAL" clId="{6D6004E9-9FC7-D742-B336-C084A7AFF7A4}" dt="2020-10-06T08:33:43.154" v="3548" actId="113"/>
          <ac:spMkLst>
            <pc:docMk/>
            <pc:sldMk cId="4171514610" sldId="283"/>
            <ac:spMk id="3" creationId="{76F55818-B5B1-C94C-99EC-05DA8B0B5506}"/>
          </ac:spMkLst>
        </pc:spChg>
      </pc:sldChg>
      <pc:sldChg chg="modSp add">
        <pc:chgData name="cihan inan" userId="88491caa-914c-4a55-bd31-f639eacc4291" providerId="ADAL" clId="{6D6004E9-9FC7-D742-B336-C084A7AFF7A4}" dt="2020-10-06T09:21:12.753" v="3940" actId="123"/>
        <pc:sldMkLst>
          <pc:docMk/>
          <pc:sldMk cId="2235923702" sldId="284"/>
        </pc:sldMkLst>
        <pc:spChg chg="mod">
          <ac:chgData name="cihan inan" userId="88491caa-914c-4a55-bd31-f639eacc4291" providerId="ADAL" clId="{6D6004E9-9FC7-D742-B336-C084A7AFF7A4}" dt="2020-10-05T21:33:34.114" v="2472" actId="20577"/>
          <ac:spMkLst>
            <pc:docMk/>
            <pc:sldMk cId="2235923702" sldId="284"/>
            <ac:spMk id="2" creationId="{546BC76E-91BD-2E4A-8794-23CCE824CBCD}"/>
          </ac:spMkLst>
        </pc:spChg>
        <pc:spChg chg="mod">
          <ac:chgData name="cihan inan" userId="88491caa-914c-4a55-bd31-f639eacc4291" providerId="ADAL" clId="{6D6004E9-9FC7-D742-B336-C084A7AFF7A4}" dt="2020-10-06T09:21:12.753" v="3940" actId="123"/>
          <ac:spMkLst>
            <pc:docMk/>
            <pc:sldMk cId="2235923702" sldId="284"/>
            <ac:spMk id="3" creationId="{FF418BCE-1D37-2F44-979E-FBA5BA9B9422}"/>
          </ac:spMkLst>
        </pc:spChg>
      </pc:sldChg>
      <pc:sldChg chg="modSp add ord">
        <pc:chgData name="cihan inan" userId="88491caa-914c-4a55-bd31-f639eacc4291" providerId="ADAL" clId="{6D6004E9-9FC7-D742-B336-C084A7AFF7A4}" dt="2020-10-06T08:41:19.439" v="3744" actId="20577"/>
        <pc:sldMkLst>
          <pc:docMk/>
          <pc:sldMk cId="3968911713" sldId="285"/>
        </pc:sldMkLst>
        <pc:spChg chg="mod">
          <ac:chgData name="cihan inan" userId="88491caa-914c-4a55-bd31-f639eacc4291" providerId="ADAL" clId="{6D6004E9-9FC7-D742-B336-C084A7AFF7A4}" dt="2020-10-05T21:33:39.064" v="2483" actId="20577"/>
          <ac:spMkLst>
            <pc:docMk/>
            <pc:sldMk cId="3968911713" sldId="285"/>
            <ac:spMk id="2" creationId="{FB057DD6-1929-DB48-8679-A36624E2D362}"/>
          </ac:spMkLst>
        </pc:spChg>
        <pc:spChg chg="mod">
          <ac:chgData name="cihan inan" userId="88491caa-914c-4a55-bd31-f639eacc4291" providerId="ADAL" clId="{6D6004E9-9FC7-D742-B336-C084A7AFF7A4}" dt="2020-10-06T08:41:19.439" v="3744" actId="20577"/>
          <ac:spMkLst>
            <pc:docMk/>
            <pc:sldMk cId="3968911713" sldId="285"/>
            <ac:spMk id="3" creationId="{B188FC83-5AE5-0940-A656-DB72A2F5A3E5}"/>
          </ac:spMkLst>
        </pc:spChg>
      </pc:sldChg>
      <pc:sldChg chg="addSp modSp add mod setBg">
        <pc:chgData name="cihan inan" userId="88491caa-914c-4a55-bd31-f639eacc4291" providerId="ADAL" clId="{6D6004E9-9FC7-D742-B336-C084A7AFF7A4}" dt="2020-10-06T07:47:26.667" v="3306" actId="123"/>
        <pc:sldMkLst>
          <pc:docMk/>
          <pc:sldMk cId="581063768" sldId="286"/>
        </pc:sldMkLst>
        <pc:spChg chg="mod">
          <ac:chgData name="cihan inan" userId="88491caa-914c-4a55-bd31-f639eacc4291" providerId="ADAL" clId="{6D6004E9-9FC7-D742-B336-C084A7AFF7A4}" dt="2020-10-06T07:47:21.811" v="3305" actId="26606"/>
          <ac:spMkLst>
            <pc:docMk/>
            <pc:sldMk cId="581063768" sldId="286"/>
            <ac:spMk id="2" creationId="{059A0E16-EEFB-BE40-8847-87A49FE18219}"/>
          </ac:spMkLst>
        </pc:spChg>
        <pc:spChg chg="mod ord">
          <ac:chgData name="cihan inan" userId="88491caa-914c-4a55-bd31-f639eacc4291" providerId="ADAL" clId="{6D6004E9-9FC7-D742-B336-C084A7AFF7A4}" dt="2020-10-06T07:47:26.667" v="3306" actId="123"/>
          <ac:spMkLst>
            <pc:docMk/>
            <pc:sldMk cId="581063768" sldId="286"/>
            <ac:spMk id="3" creationId="{FB29DC59-1A5F-E54B-8092-88B315F57AFF}"/>
          </ac:spMkLst>
        </pc:spChg>
        <pc:picChg chg="add mod">
          <ac:chgData name="cihan inan" userId="88491caa-914c-4a55-bd31-f639eacc4291" providerId="ADAL" clId="{6D6004E9-9FC7-D742-B336-C084A7AFF7A4}" dt="2020-10-06T07:47:21.811" v="3305" actId="26606"/>
          <ac:picMkLst>
            <pc:docMk/>
            <pc:sldMk cId="581063768" sldId="286"/>
            <ac:picMk id="4" creationId="{6EEBA70B-A2BC-4440-928F-FDA951D4D7AD}"/>
          </ac:picMkLst>
        </pc:picChg>
      </pc:sldChg>
      <pc:sldChg chg="modSp add ord">
        <pc:chgData name="cihan inan" userId="88491caa-914c-4a55-bd31-f639eacc4291" providerId="ADAL" clId="{6D6004E9-9FC7-D742-B336-C084A7AFF7A4}" dt="2020-10-06T09:18:41.124" v="3903"/>
        <pc:sldMkLst>
          <pc:docMk/>
          <pc:sldMk cId="845784577" sldId="287"/>
        </pc:sldMkLst>
        <pc:spChg chg="mod">
          <ac:chgData name="cihan inan" userId="88491caa-914c-4a55-bd31-f639eacc4291" providerId="ADAL" clId="{6D6004E9-9FC7-D742-B336-C084A7AFF7A4}" dt="2020-10-06T08:32:13.488" v="3544" actId="20577"/>
          <ac:spMkLst>
            <pc:docMk/>
            <pc:sldMk cId="845784577" sldId="287"/>
            <ac:spMk id="2" creationId="{D907C3B2-BFCD-8747-8B1C-46EE5A73E65E}"/>
          </ac:spMkLst>
        </pc:spChg>
        <pc:spChg chg="mod">
          <ac:chgData name="cihan inan" userId="88491caa-914c-4a55-bd31-f639eacc4291" providerId="ADAL" clId="{6D6004E9-9FC7-D742-B336-C084A7AFF7A4}" dt="2020-10-06T09:18:29.136" v="3902" actId="1035"/>
          <ac:spMkLst>
            <pc:docMk/>
            <pc:sldMk cId="845784577" sldId="287"/>
            <ac:spMk id="3" creationId="{33DC789A-16CC-8B41-9E8D-2B8793184A6B}"/>
          </ac:spMkLst>
        </pc:spChg>
      </pc:sldChg>
      <pc:sldChg chg="modSp add">
        <pc:chgData name="cihan inan" userId="88491caa-914c-4a55-bd31-f639eacc4291" providerId="ADAL" clId="{6D6004E9-9FC7-D742-B336-C084A7AFF7A4}" dt="2020-10-06T08:38:55.146" v="3707" actId="20577"/>
        <pc:sldMkLst>
          <pc:docMk/>
          <pc:sldMk cId="3594513338" sldId="288"/>
        </pc:sldMkLst>
        <pc:spChg chg="mod">
          <ac:chgData name="cihan inan" userId="88491caa-914c-4a55-bd31-f639eacc4291" providerId="ADAL" clId="{6D6004E9-9FC7-D742-B336-C084A7AFF7A4}" dt="2020-10-06T08:34:04.843" v="3558" actId="20577"/>
          <ac:spMkLst>
            <pc:docMk/>
            <pc:sldMk cId="3594513338" sldId="288"/>
            <ac:spMk id="2" creationId="{2BB76625-9FC6-E040-80A5-C6B192B4ACF3}"/>
          </ac:spMkLst>
        </pc:spChg>
        <pc:spChg chg="mod">
          <ac:chgData name="cihan inan" userId="88491caa-914c-4a55-bd31-f639eacc4291" providerId="ADAL" clId="{6D6004E9-9FC7-D742-B336-C084A7AFF7A4}" dt="2020-10-06T08:38:55.146" v="3707" actId="20577"/>
          <ac:spMkLst>
            <pc:docMk/>
            <pc:sldMk cId="3594513338" sldId="288"/>
            <ac:spMk id="3" creationId="{5D50337D-4116-1A4E-B4EE-D3AC83AA7E23}"/>
          </ac:spMkLst>
        </pc:spChg>
      </pc:sldChg>
      <pc:sldChg chg="modSp add">
        <pc:chgData name="cihan inan" userId="88491caa-914c-4a55-bd31-f639eacc4291" providerId="ADAL" clId="{6D6004E9-9FC7-D742-B336-C084A7AFF7A4}" dt="2020-10-06T09:19:23.482" v="3928" actId="20577"/>
        <pc:sldMkLst>
          <pc:docMk/>
          <pc:sldMk cId="1411869837" sldId="289"/>
        </pc:sldMkLst>
        <pc:spChg chg="mod">
          <ac:chgData name="cihan inan" userId="88491caa-914c-4a55-bd31-f639eacc4291" providerId="ADAL" clId="{6D6004E9-9FC7-D742-B336-C084A7AFF7A4}" dt="2020-10-06T09:19:02.680" v="3913" actId="20577"/>
          <ac:spMkLst>
            <pc:docMk/>
            <pc:sldMk cId="1411869837" sldId="289"/>
            <ac:spMk id="2" creationId="{9B629731-30D7-5644-AFFD-51BD9026FE65}"/>
          </ac:spMkLst>
        </pc:spChg>
        <pc:spChg chg="mod">
          <ac:chgData name="cihan inan" userId="88491caa-914c-4a55-bd31-f639eacc4291" providerId="ADAL" clId="{6D6004E9-9FC7-D742-B336-C084A7AFF7A4}" dt="2020-10-06T09:19:23.482" v="3928" actId="20577"/>
          <ac:spMkLst>
            <pc:docMk/>
            <pc:sldMk cId="1411869837" sldId="289"/>
            <ac:spMk id="3" creationId="{59D0A325-6837-9041-8FAB-64EE9A384BDB}"/>
          </ac:spMkLst>
        </pc:spChg>
      </pc:sldChg>
    </pc:docChg>
  </pc:docChgLst>
  <pc:docChgLst>
    <pc:chgData name="cihan inan" userId="88491caa-914c-4a55-bd31-f639eacc4291" providerId="ADAL" clId="{C85973F6-14EC-8F4D-A4B6-7B45830090A6}"/>
    <pc:docChg chg="modSld">
      <pc:chgData name="cihan inan" userId="88491caa-914c-4a55-bd31-f639eacc4291" providerId="ADAL" clId="{C85973F6-14EC-8F4D-A4B6-7B45830090A6}" dt="2020-11-30T07:58:00.089" v="5" actId="20577"/>
      <pc:docMkLst>
        <pc:docMk/>
      </pc:docMkLst>
      <pc:sldChg chg="modSp">
        <pc:chgData name="cihan inan" userId="88491caa-914c-4a55-bd31-f639eacc4291" providerId="ADAL" clId="{C85973F6-14EC-8F4D-A4B6-7B45830090A6}" dt="2020-11-30T07:55:00.537" v="0" actId="20577"/>
        <pc:sldMkLst>
          <pc:docMk/>
          <pc:sldMk cId="2588610354" sldId="260"/>
        </pc:sldMkLst>
        <pc:spChg chg="mod">
          <ac:chgData name="cihan inan" userId="88491caa-914c-4a55-bd31-f639eacc4291" providerId="ADAL" clId="{C85973F6-14EC-8F4D-A4B6-7B45830090A6}" dt="2020-11-30T07:55:00.537" v="0" actId="20577"/>
          <ac:spMkLst>
            <pc:docMk/>
            <pc:sldMk cId="2588610354" sldId="260"/>
            <ac:spMk id="3" creationId="{78284F28-2195-D04E-8DC9-6C7B4B7B5645}"/>
          </ac:spMkLst>
        </pc:spChg>
      </pc:sldChg>
      <pc:sldChg chg="modSp">
        <pc:chgData name="cihan inan" userId="88491caa-914c-4a55-bd31-f639eacc4291" providerId="ADAL" clId="{C85973F6-14EC-8F4D-A4B6-7B45830090A6}" dt="2020-11-30T07:56:27.372" v="1" actId="20577"/>
        <pc:sldMkLst>
          <pc:docMk/>
          <pc:sldMk cId="3691503778" sldId="262"/>
        </pc:sldMkLst>
        <pc:spChg chg="mod">
          <ac:chgData name="cihan inan" userId="88491caa-914c-4a55-bd31-f639eacc4291" providerId="ADAL" clId="{C85973F6-14EC-8F4D-A4B6-7B45830090A6}" dt="2020-11-30T07:56:27.372" v="1" actId="20577"/>
          <ac:spMkLst>
            <pc:docMk/>
            <pc:sldMk cId="3691503778" sldId="262"/>
            <ac:spMk id="3" creationId="{B37AD8E4-D088-334A-B4C0-F8CB2108D77C}"/>
          </ac:spMkLst>
        </pc:spChg>
      </pc:sldChg>
      <pc:sldChg chg="modSp">
        <pc:chgData name="cihan inan" userId="88491caa-914c-4a55-bd31-f639eacc4291" providerId="ADAL" clId="{C85973F6-14EC-8F4D-A4B6-7B45830090A6}" dt="2020-11-30T07:58:00.089" v="5" actId="20577"/>
        <pc:sldMkLst>
          <pc:docMk/>
          <pc:sldMk cId="2532307677" sldId="282"/>
        </pc:sldMkLst>
        <pc:spChg chg="mod">
          <ac:chgData name="cihan inan" userId="88491caa-914c-4a55-bd31-f639eacc4291" providerId="ADAL" clId="{C85973F6-14EC-8F4D-A4B6-7B45830090A6}" dt="2020-11-30T07:58:00.089" v="5" actId="20577"/>
          <ac:spMkLst>
            <pc:docMk/>
            <pc:sldMk cId="2532307677" sldId="282"/>
            <ac:spMk id="3" creationId="{1939AB90-2839-DC44-9573-632078F01531}"/>
          </ac:spMkLst>
        </pc:spChg>
      </pc:sldChg>
    </pc:docChg>
  </pc:docChgLst>
  <pc:docChgLst>
    <pc:chgData name="cihan inan" userId="88491caa-914c-4a55-bd31-f639eacc4291" providerId="ADAL" clId="{92F84D79-0517-F343-A580-E6D9162FAFB6}"/>
    <pc:docChg chg="undo custSel modSld">
      <pc:chgData name="cihan inan" userId="88491caa-914c-4a55-bd31-f639eacc4291" providerId="ADAL" clId="{92F84D79-0517-F343-A580-E6D9162FAFB6}" dt="2020-09-29T21:23:15.458" v="582" actId="20577"/>
      <pc:docMkLst>
        <pc:docMk/>
      </pc:docMkLst>
      <pc:sldChg chg="modSp">
        <pc:chgData name="cihan inan" userId="88491caa-914c-4a55-bd31-f639eacc4291" providerId="ADAL" clId="{92F84D79-0517-F343-A580-E6D9162FAFB6}" dt="2020-09-29T20:20:57.437" v="104" actId="20577"/>
        <pc:sldMkLst>
          <pc:docMk/>
          <pc:sldMk cId="1233805520" sldId="256"/>
        </pc:sldMkLst>
        <pc:spChg chg="mod">
          <ac:chgData name="cihan inan" userId="88491caa-914c-4a55-bd31-f639eacc4291" providerId="ADAL" clId="{92F84D79-0517-F343-A580-E6D9162FAFB6}" dt="2020-09-29T20:20:30.633" v="77" actId="20577"/>
          <ac:spMkLst>
            <pc:docMk/>
            <pc:sldMk cId="1233805520" sldId="256"/>
            <ac:spMk id="2" creationId="{00000000-0000-0000-0000-000000000000}"/>
          </ac:spMkLst>
        </pc:spChg>
        <pc:spChg chg="mod">
          <ac:chgData name="cihan inan" userId="88491caa-914c-4a55-bd31-f639eacc4291" providerId="ADAL" clId="{92F84D79-0517-F343-A580-E6D9162FAFB6}" dt="2020-09-29T20:20:34.110" v="78" actId="20577"/>
          <ac:spMkLst>
            <pc:docMk/>
            <pc:sldMk cId="1233805520" sldId="256"/>
            <ac:spMk id="3" creationId="{00000000-0000-0000-0000-000000000000}"/>
          </ac:spMkLst>
        </pc:spChg>
        <pc:spChg chg="mod">
          <ac:chgData name="cihan inan" userId="88491caa-914c-4a55-bd31-f639eacc4291" providerId="ADAL" clId="{92F84D79-0517-F343-A580-E6D9162FAFB6}" dt="2020-09-29T20:19:56.543" v="44" actId="20577"/>
          <ac:spMkLst>
            <pc:docMk/>
            <pc:sldMk cId="1233805520" sldId="256"/>
            <ac:spMk id="5" creationId="{00000000-0000-0000-0000-000000000000}"/>
          </ac:spMkLst>
        </pc:spChg>
        <pc:spChg chg="mod">
          <ac:chgData name="cihan inan" userId="88491caa-914c-4a55-bd31-f639eacc4291" providerId="ADAL" clId="{92F84D79-0517-F343-A580-E6D9162FAFB6}" dt="2020-09-29T20:20:57.437" v="104" actId="20577"/>
          <ac:spMkLst>
            <pc:docMk/>
            <pc:sldMk cId="1233805520" sldId="256"/>
            <ac:spMk id="7" creationId="{F153EC78-960B-4544-83CE-3AF2AFEC7A2F}"/>
          </ac:spMkLst>
        </pc:spChg>
      </pc:sldChg>
      <pc:sldChg chg="delSp modSp">
        <pc:chgData name="cihan inan" userId="88491caa-914c-4a55-bd31-f639eacc4291" providerId="ADAL" clId="{92F84D79-0517-F343-A580-E6D9162FAFB6}" dt="2020-09-29T20:45:51.973" v="565" actId="20577"/>
        <pc:sldMkLst>
          <pc:docMk/>
          <pc:sldMk cId="203558856" sldId="257"/>
        </pc:sldMkLst>
        <pc:spChg chg="mod">
          <ac:chgData name="cihan inan" userId="88491caa-914c-4a55-bd31-f639eacc4291" providerId="ADAL" clId="{92F84D79-0517-F343-A580-E6D9162FAFB6}" dt="2020-09-29T20:45:51.973" v="565" actId="20577"/>
          <ac:spMkLst>
            <pc:docMk/>
            <pc:sldMk cId="203558856" sldId="257"/>
            <ac:spMk id="2" creationId="{00000000-0000-0000-0000-000000000000}"/>
          </ac:spMkLst>
        </pc:spChg>
        <pc:spChg chg="del">
          <ac:chgData name="cihan inan" userId="88491caa-914c-4a55-bd31-f639eacc4291" providerId="ADAL" clId="{92F84D79-0517-F343-A580-E6D9162FAFB6}" dt="2020-09-29T20:43:43.638" v="547" actId="478"/>
          <ac:spMkLst>
            <pc:docMk/>
            <pc:sldMk cId="203558856" sldId="257"/>
            <ac:spMk id="6" creationId="{76EA3250-9AF4-E74A-9DE5-2DB5BA627361}"/>
          </ac:spMkLst>
        </pc:spChg>
      </pc:sldChg>
      <pc:sldChg chg="delSp modSp">
        <pc:chgData name="cihan inan" userId="88491caa-914c-4a55-bd31-f639eacc4291" providerId="ADAL" clId="{92F84D79-0517-F343-A580-E6D9162FAFB6}" dt="2020-09-29T21:23:15.458" v="582" actId="20577"/>
        <pc:sldMkLst>
          <pc:docMk/>
          <pc:sldMk cId="1024176789" sldId="258"/>
        </pc:sldMkLst>
        <pc:spChg chg="mod">
          <ac:chgData name="cihan inan" userId="88491caa-914c-4a55-bd31-f639eacc4291" providerId="ADAL" clId="{92F84D79-0517-F343-A580-E6D9162FAFB6}" dt="2020-09-29T20:33:34.155" v="169" actId="20577"/>
          <ac:spMkLst>
            <pc:docMk/>
            <pc:sldMk cId="1024176789" sldId="258"/>
            <ac:spMk id="2" creationId="{00000000-0000-0000-0000-000000000000}"/>
          </ac:spMkLst>
        </pc:spChg>
        <pc:spChg chg="del">
          <ac:chgData name="cihan inan" userId="88491caa-914c-4a55-bd31-f639eacc4291" providerId="ADAL" clId="{92F84D79-0517-F343-A580-E6D9162FAFB6}" dt="2020-09-29T20:33:37.299" v="170" actId="478"/>
          <ac:spMkLst>
            <pc:docMk/>
            <pc:sldMk cId="1024176789" sldId="258"/>
            <ac:spMk id="6" creationId="{E26C099F-C9AF-CD48-B03C-388422619EA8}"/>
          </ac:spMkLst>
        </pc:spChg>
        <pc:graphicFrameChg chg="mod modGraphic">
          <ac:chgData name="cihan inan" userId="88491caa-914c-4a55-bd31-f639eacc4291" providerId="ADAL" clId="{92F84D79-0517-F343-A580-E6D9162FAFB6}" dt="2020-09-29T21:23:15.458" v="582" actId="20577"/>
          <ac:graphicFrameMkLst>
            <pc:docMk/>
            <pc:sldMk cId="1024176789" sldId="258"/>
            <ac:graphicFrameMk id="4" creationId="{00000000-0000-0000-0000-000000000000}"/>
          </ac:graphicFrameMkLst>
        </pc:graphicFrameChg>
      </pc:sldChg>
      <pc:sldChg chg="addSp delSp modSp">
        <pc:chgData name="cihan inan" userId="88491caa-914c-4a55-bd31-f639eacc4291" providerId="ADAL" clId="{92F84D79-0517-F343-A580-E6D9162FAFB6}" dt="2020-09-29T20:33:13.747" v="145" actId="478"/>
        <pc:sldMkLst>
          <pc:docMk/>
          <pc:sldMk cId="1126277649" sldId="259"/>
        </pc:sldMkLst>
        <pc:spChg chg="mod">
          <ac:chgData name="cihan inan" userId="88491caa-914c-4a55-bd31-f639eacc4291" providerId="ADAL" clId="{92F84D79-0517-F343-A580-E6D9162FAFB6}" dt="2020-09-29T20:31:34.216" v="122"/>
          <ac:spMkLst>
            <pc:docMk/>
            <pc:sldMk cId="1126277649" sldId="259"/>
            <ac:spMk id="2" creationId="{00000000-0000-0000-0000-000000000000}"/>
          </ac:spMkLst>
        </pc:spChg>
        <pc:spChg chg="add del">
          <ac:chgData name="cihan inan" userId="88491caa-914c-4a55-bd31-f639eacc4291" providerId="ADAL" clId="{92F84D79-0517-F343-A580-E6D9162FAFB6}" dt="2020-09-29T20:33:13.747" v="145" actId="478"/>
          <ac:spMkLst>
            <pc:docMk/>
            <pc:sldMk cId="1126277649" sldId="259"/>
            <ac:spMk id="9" creationId="{59324FCF-7D7D-304A-B199-67D1C3685929}"/>
          </ac:spMkLst>
        </pc:spChg>
        <pc:picChg chg="add del">
          <ac:chgData name="cihan inan" userId="88491caa-914c-4a55-bd31-f639eacc4291" providerId="ADAL" clId="{92F84D79-0517-F343-A580-E6D9162FAFB6}" dt="2020-09-29T20:32:49.894" v="142" actId="478"/>
          <ac:picMkLst>
            <pc:docMk/>
            <pc:sldMk cId="1126277649" sldId="259"/>
            <ac:picMk id="3" creationId="{07A60A21-825D-204A-9285-6B34223BAB74}"/>
          </ac:picMkLst>
        </pc:picChg>
        <pc:picChg chg="add mod">
          <ac:chgData name="cihan inan" userId="88491caa-914c-4a55-bd31-f639eacc4291" providerId="ADAL" clId="{92F84D79-0517-F343-A580-E6D9162FAFB6}" dt="2020-09-29T20:33:06.025" v="144" actId="554"/>
          <ac:picMkLst>
            <pc:docMk/>
            <pc:sldMk cId="1126277649" sldId="259"/>
            <ac:picMk id="5" creationId="{5DDEC81C-5BFE-0746-94C1-8EC06C80F0BB}"/>
          </ac:picMkLst>
        </pc:picChg>
        <pc:picChg chg="mod">
          <ac:chgData name="cihan inan" userId="88491caa-914c-4a55-bd31-f639eacc4291" providerId="ADAL" clId="{92F84D79-0517-F343-A580-E6D9162FAFB6}" dt="2020-09-29T20:33:06.025" v="144" actId="554"/>
          <ac:picMkLst>
            <pc:docMk/>
            <pc:sldMk cId="1126277649" sldId="259"/>
            <ac:picMk id="10" creationId="{ACDB4924-CDB1-7B44-8DC2-C2845F7BB79B}"/>
          </ac:picMkLst>
        </pc:picChg>
        <pc:picChg chg="mod">
          <ac:chgData name="cihan inan" userId="88491caa-914c-4a55-bd31-f639eacc4291" providerId="ADAL" clId="{92F84D79-0517-F343-A580-E6D9162FAFB6}" dt="2020-09-29T20:33:06.025" v="144" actId="554"/>
          <ac:picMkLst>
            <pc:docMk/>
            <pc:sldMk cId="1126277649" sldId="259"/>
            <ac:picMk id="11" creationId="{06C52D8B-AEE0-4C44-8F71-7D6309781955}"/>
          </ac:picMkLst>
        </pc:picChg>
        <pc:picChg chg="mod">
          <ac:chgData name="cihan inan" userId="88491caa-914c-4a55-bd31-f639eacc4291" providerId="ADAL" clId="{92F84D79-0517-F343-A580-E6D9162FAFB6}" dt="2020-09-29T20:33:06.025" v="144" actId="554"/>
          <ac:picMkLst>
            <pc:docMk/>
            <pc:sldMk cId="1126277649" sldId="259"/>
            <ac:picMk id="12" creationId="{96562E6F-FE94-5545-B207-16A24A01CA25}"/>
          </ac:picMkLst>
        </pc:picChg>
      </pc:sldChg>
      <pc:sldChg chg="delSp">
        <pc:chgData name="cihan inan" userId="88491caa-914c-4a55-bd31-f639eacc4291" providerId="ADAL" clId="{92F84D79-0517-F343-A580-E6D9162FAFB6}" dt="2020-09-29T20:43:49.216" v="548" actId="478"/>
        <pc:sldMkLst>
          <pc:docMk/>
          <pc:sldMk cId="2588610354" sldId="260"/>
        </pc:sldMkLst>
        <pc:spChg chg="del">
          <ac:chgData name="cihan inan" userId="88491caa-914c-4a55-bd31-f639eacc4291" providerId="ADAL" clId="{92F84D79-0517-F343-A580-E6D9162FAFB6}" dt="2020-09-29T20:43:49.216" v="548" actId="478"/>
          <ac:spMkLst>
            <pc:docMk/>
            <pc:sldMk cId="2588610354" sldId="260"/>
            <ac:spMk id="4" creationId="{365BA3B5-4FFF-4649-B84F-604B146F864E}"/>
          </ac:spMkLst>
        </pc:spChg>
      </pc:sldChg>
      <pc:sldChg chg="delSp">
        <pc:chgData name="cihan inan" userId="88491caa-914c-4a55-bd31-f639eacc4291" providerId="ADAL" clId="{92F84D79-0517-F343-A580-E6D9162FAFB6}" dt="2020-09-29T20:43:54.089" v="549" actId="478"/>
        <pc:sldMkLst>
          <pc:docMk/>
          <pc:sldMk cId="2831190020" sldId="261"/>
        </pc:sldMkLst>
        <pc:spChg chg="del">
          <ac:chgData name="cihan inan" userId="88491caa-914c-4a55-bd31-f639eacc4291" providerId="ADAL" clId="{92F84D79-0517-F343-A580-E6D9162FAFB6}" dt="2020-09-29T20:43:54.089" v="549" actId="478"/>
          <ac:spMkLst>
            <pc:docMk/>
            <pc:sldMk cId="2831190020" sldId="261"/>
            <ac:spMk id="4" creationId="{BE966ECB-0D48-244A-9143-F42D05AE16AC}"/>
          </ac:spMkLst>
        </pc:spChg>
      </pc:sldChg>
      <pc:sldChg chg="delSp modSp">
        <pc:chgData name="cihan inan" userId="88491caa-914c-4a55-bd31-f639eacc4291" providerId="ADAL" clId="{92F84D79-0517-F343-A580-E6D9162FAFB6}" dt="2020-09-29T20:43:59.938" v="551" actId="478"/>
        <pc:sldMkLst>
          <pc:docMk/>
          <pc:sldMk cId="3691503778" sldId="262"/>
        </pc:sldMkLst>
        <pc:spChg chg="del mod">
          <ac:chgData name="cihan inan" userId="88491caa-914c-4a55-bd31-f639eacc4291" providerId="ADAL" clId="{92F84D79-0517-F343-A580-E6D9162FAFB6}" dt="2020-09-29T20:43:59.938" v="551" actId="478"/>
          <ac:spMkLst>
            <pc:docMk/>
            <pc:sldMk cId="3691503778" sldId="262"/>
            <ac:spMk id="4" creationId="{7B3377DD-AF2D-064C-A36B-9C20856E5F4C}"/>
          </ac:spMkLst>
        </pc:spChg>
      </pc:sldChg>
      <pc:sldChg chg="delSp">
        <pc:chgData name="cihan inan" userId="88491caa-914c-4a55-bd31-f639eacc4291" providerId="ADAL" clId="{92F84D79-0517-F343-A580-E6D9162FAFB6}" dt="2020-09-29T20:44:03.744" v="552" actId="478"/>
        <pc:sldMkLst>
          <pc:docMk/>
          <pc:sldMk cId="2199622573" sldId="275"/>
        </pc:sldMkLst>
        <pc:spChg chg="del">
          <ac:chgData name="cihan inan" userId="88491caa-914c-4a55-bd31-f639eacc4291" providerId="ADAL" clId="{92F84D79-0517-F343-A580-E6D9162FAFB6}" dt="2020-09-29T20:44:03.744" v="552" actId="478"/>
          <ac:spMkLst>
            <pc:docMk/>
            <pc:sldMk cId="2199622573" sldId="275"/>
            <ac:spMk id="4" creationId="{7B3377DD-AF2D-064C-A36B-9C20856E5F4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tr-TR" sz="1800" b="1" cap="none" dirty="0" err="1"/>
              <a:t>Lecture</a:t>
            </a:r>
            <a:r>
              <a:rPr lang="tr-TR" sz="1800" b="1" cap="none" dirty="0"/>
              <a:t> 1</a:t>
            </a:r>
            <a:r>
              <a:rPr lang="tr-TR" sz="1800" cap="none" dirty="0"/>
              <a:t>: </a:t>
            </a:r>
            <a:r>
              <a:rPr lang="tr-TR" sz="1800" i="1" cap="none" dirty="0" err="1"/>
              <a:t>Introduction</a:t>
            </a:r>
            <a:r>
              <a:rPr lang="tr-TR" sz="1800" i="1" cap="none" dirty="0"/>
              <a:t> </a:t>
            </a:r>
            <a:r>
              <a:rPr lang="tr-TR" sz="1800" i="1" cap="none" dirty="0" err="1"/>
              <a:t>to</a:t>
            </a:r>
            <a:r>
              <a:rPr lang="tr-TR" sz="1800" i="1" cap="none" dirty="0"/>
              <a:t> </a:t>
            </a:r>
            <a:r>
              <a:rPr lang="tr-TR" sz="1800" i="1" cap="none" dirty="0" err="1"/>
              <a:t>Computational</a:t>
            </a:r>
            <a:r>
              <a:rPr lang="tr-TR" sz="1800" i="1" cap="none" dirty="0"/>
              <a:t> </a:t>
            </a:r>
            <a:r>
              <a:rPr lang="tr-TR" sz="1800" i="1" cap="none" dirty="0" err="1"/>
              <a:t>Biology</a:t>
            </a:r>
            <a:endParaRPr lang="tr-TR" sz="1800" i="1" cap="non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/>
            </a:lvl1pPr>
          </a:lstStyle>
          <a:p>
            <a:r>
              <a:rPr lang="tr-TR" sz="1800" b="1" cap="none" dirty="0" err="1"/>
              <a:t>Lecture</a:t>
            </a:r>
            <a:r>
              <a:rPr lang="tr-TR" sz="1800" b="1" cap="none" dirty="0"/>
              <a:t> 1</a:t>
            </a:r>
            <a:r>
              <a:rPr lang="tr-TR" sz="1800" cap="none" dirty="0"/>
              <a:t>: </a:t>
            </a:r>
            <a:r>
              <a:rPr lang="tr-TR" sz="1800" i="1" cap="none" dirty="0" err="1"/>
              <a:t>Introduction</a:t>
            </a:r>
            <a:r>
              <a:rPr lang="tr-TR" sz="1800" i="1" cap="none" dirty="0"/>
              <a:t> </a:t>
            </a:r>
            <a:r>
              <a:rPr lang="tr-TR" sz="1800" i="1" cap="none" dirty="0" err="1"/>
              <a:t>to</a:t>
            </a:r>
            <a:r>
              <a:rPr lang="tr-TR" sz="1800" i="1" cap="none" dirty="0"/>
              <a:t> </a:t>
            </a:r>
            <a:r>
              <a:rPr lang="tr-TR" sz="1800" i="1" cap="none" dirty="0" err="1"/>
              <a:t>Computational</a:t>
            </a:r>
            <a:r>
              <a:rPr lang="tr-TR" sz="1800" i="1" cap="none" dirty="0"/>
              <a:t> </a:t>
            </a:r>
            <a:r>
              <a:rPr lang="tr-TR" sz="1800" i="1" cap="none" dirty="0" err="1"/>
              <a:t>Biology</a:t>
            </a:r>
            <a:endParaRPr lang="tr-TR" sz="1800" i="1" cap="non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tr-TR" dirty="0"/>
              <a:t>Asıl metin stillerini düzenlemek için tıklayın</a:t>
            </a:r>
          </a:p>
          <a:p>
            <a:pPr lvl="1"/>
            <a:r>
              <a:rPr lang="tr-TR" dirty="0"/>
              <a:t>İkinci düzey</a:t>
            </a:r>
          </a:p>
          <a:p>
            <a:pPr lvl="2"/>
            <a:r>
              <a:rPr lang="tr-TR" dirty="0"/>
              <a:t>Üçüncü düzey</a:t>
            </a:r>
          </a:p>
          <a:p>
            <a:pPr lvl="3"/>
            <a:r>
              <a:rPr lang="tr-TR" dirty="0"/>
              <a:t>Dördüncü düzey</a:t>
            </a:r>
          </a:p>
          <a:p>
            <a:pPr lvl="4"/>
            <a:r>
              <a:rPr lang="tr-TR" dirty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9/27/2021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tr-TR" sz="1800" b="1" cap="none" dirty="0" err="1"/>
              <a:t>Lecture</a:t>
            </a:r>
            <a:r>
              <a:rPr lang="tr-TR" sz="1800" b="1" cap="none" dirty="0"/>
              <a:t> 1</a:t>
            </a:r>
            <a:r>
              <a:rPr lang="tr-TR" sz="1800" cap="none" dirty="0"/>
              <a:t>: </a:t>
            </a:r>
            <a:r>
              <a:rPr lang="tr-TR" sz="1800" i="1" cap="none" dirty="0" err="1"/>
              <a:t>Introduction</a:t>
            </a:r>
            <a:r>
              <a:rPr lang="tr-TR" sz="1800" i="1" cap="none" dirty="0"/>
              <a:t> </a:t>
            </a:r>
            <a:r>
              <a:rPr lang="tr-TR" sz="1800" i="1" cap="none" dirty="0" err="1"/>
              <a:t>to</a:t>
            </a:r>
            <a:r>
              <a:rPr lang="tr-TR" sz="1800" i="1" cap="none" dirty="0"/>
              <a:t> </a:t>
            </a:r>
            <a:r>
              <a:rPr lang="tr-TR" sz="1800" i="1" cap="none" dirty="0" err="1"/>
              <a:t>Computational</a:t>
            </a:r>
            <a:r>
              <a:rPr lang="tr-TR" sz="1800" i="1" cap="none" dirty="0"/>
              <a:t> </a:t>
            </a:r>
            <a:r>
              <a:rPr lang="tr-TR" sz="1800" i="1" cap="none" dirty="0" err="1"/>
              <a:t>Biology</a:t>
            </a:r>
            <a:endParaRPr lang="tr-TR" sz="1800" i="1" cap="none" dirty="0"/>
          </a:p>
          <a:p>
            <a:endParaRPr lang="tr-TR" i="1" cap="non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r"/>
            <a:r>
              <a:rPr lang="tr-TR" sz="5400" dirty="0"/>
              <a:t>MBG4033 </a:t>
            </a:r>
            <a:br>
              <a:rPr lang="tr-TR" sz="5400" dirty="0"/>
            </a:br>
            <a:r>
              <a:rPr lang="tr-TR" sz="5400" dirty="0"/>
              <a:t>OMİK TEKNOLOJİLERİ</a:t>
            </a:r>
            <a:br>
              <a:rPr lang="tr-TR" sz="5400" dirty="0"/>
            </a:br>
            <a:endParaRPr lang="tr-TR" sz="5400" dirty="0"/>
          </a:p>
        </p:txBody>
      </p:sp>
      <p:sp>
        <p:nvSpPr>
          <p:cNvPr id="3" name="Alt Konu Başlığı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tr-TR" dirty="0"/>
              <a:t>CİHAN İNAN</a:t>
            </a:r>
          </a:p>
        </p:txBody>
      </p:sp>
      <p:sp>
        <p:nvSpPr>
          <p:cNvPr id="5" name="Dikdörtgen 4"/>
          <p:cNvSpPr/>
          <p:nvPr/>
        </p:nvSpPr>
        <p:spPr>
          <a:xfrm>
            <a:off x="0" y="6401873"/>
            <a:ext cx="121919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r-TR" b="1" i="1" dirty="0" err="1">
                <a:solidFill>
                  <a:schemeClr val="bg1"/>
                </a:solidFill>
              </a:rPr>
              <a:t>Omik</a:t>
            </a:r>
            <a:r>
              <a:rPr lang="tr-TR" b="1" i="1" dirty="0">
                <a:solidFill>
                  <a:schemeClr val="bg1"/>
                </a:solidFill>
              </a:rPr>
              <a:t> Teknolojileri</a:t>
            </a:r>
            <a:endParaRPr lang="tr-TR" i="1" dirty="0">
              <a:solidFill>
                <a:schemeClr val="bg1"/>
              </a:solidFill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xmlns="" id="{F153EC78-960B-4544-83CE-3AF2AFEC7A2F}"/>
              </a:ext>
            </a:extLst>
          </p:cNvPr>
          <p:cNvSpPr txBox="1"/>
          <p:nvPr/>
        </p:nvSpPr>
        <p:spPr>
          <a:xfrm>
            <a:off x="1097280" y="4455620"/>
            <a:ext cx="29887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800" b="1" dirty="0">
                <a:solidFill>
                  <a:srgbClr val="FF0000"/>
                </a:solidFill>
              </a:rPr>
              <a:t>Ders 1</a:t>
            </a:r>
            <a:r>
              <a:rPr lang="tr-TR" sz="2800" dirty="0">
                <a:solidFill>
                  <a:srgbClr val="FF0000"/>
                </a:solidFill>
              </a:rPr>
              <a:t>: Genel Bakış</a:t>
            </a:r>
            <a:endParaRPr lang="tr-TR" sz="2800" i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81A9E3-3955-BA40-A13F-B062BE5E7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Çeşitli tanımlar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EF8D43-0360-0046-A64E-802F293F1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Ø"/>
            </a:pPr>
            <a:r>
              <a:rPr lang="tr-TR" dirty="0"/>
              <a:t>﻿ </a:t>
            </a:r>
            <a:r>
              <a:rPr lang="tr-TR" b="1" dirty="0"/>
              <a:t>Gen:</a:t>
            </a:r>
            <a:r>
              <a:rPr lang="tr-TR" dirty="0"/>
              <a:t> Organizmada bir fonksiyonu olan bir </a:t>
            </a:r>
            <a:r>
              <a:rPr lang="tr-TR" dirty="0" err="1"/>
              <a:t>polipeptidi</a:t>
            </a:r>
            <a:r>
              <a:rPr lang="tr-TR" dirty="0"/>
              <a:t> kodlayan DNA zincirine denir. Diğer bir tanımla gen, protein veya RNA molekülü gibi özel bir işlev taşıyan kromozomların belli bir noktasındaki nükleotid dizilerinden oluşur.</a:t>
            </a:r>
          </a:p>
          <a:p>
            <a:pPr>
              <a:buFont typeface="Wingdings" pitchFamily="2" charset="2"/>
              <a:buChar char="Ø"/>
            </a:pPr>
            <a:r>
              <a:rPr lang="tr-TR" dirty="0"/>
              <a:t> ﻿</a:t>
            </a:r>
            <a:r>
              <a:rPr lang="tr-TR" b="1" dirty="0"/>
              <a:t>Genom:</a:t>
            </a:r>
            <a:r>
              <a:rPr lang="tr-TR" dirty="0"/>
              <a:t> Bir organizmada bulunan genlerin toplamıdır.</a:t>
            </a:r>
          </a:p>
          <a:p>
            <a:pPr>
              <a:buFont typeface="Wingdings" pitchFamily="2" charset="2"/>
              <a:buChar char="Ø"/>
            </a:pPr>
            <a:r>
              <a:rPr lang="tr-TR" dirty="0"/>
              <a:t> </a:t>
            </a:r>
            <a:r>
              <a:rPr lang="tr-TR" b="1" dirty="0" err="1"/>
              <a:t>G﻿enomik</a:t>
            </a:r>
            <a:r>
              <a:rPr lang="tr-TR" b="1" dirty="0"/>
              <a:t>: </a:t>
            </a:r>
            <a:r>
              <a:rPr lang="tr-TR" dirty="0"/>
              <a:t>Belli bir organizmada bulunan genlerin toplamını (genomu) incelemek için kullanılan yöntemlerdir.</a:t>
            </a:r>
          </a:p>
          <a:p>
            <a:pPr>
              <a:buFont typeface="Wingdings" pitchFamily="2" charset="2"/>
              <a:buChar char="Ø"/>
            </a:pPr>
            <a:r>
              <a:rPr lang="tr-TR" b="1" dirty="0"/>
              <a:t>﻿</a:t>
            </a:r>
            <a:r>
              <a:rPr lang="tr-TR" b="1" dirty="0" err="1"/>
              <a:t>Epigenomik</a:t>
            </a:r>
            <a:r>
              <a:rPr lang="tr-TR" b="1" dirty="0"/>
              <a:t>:</a:t>
            </a:r>
            <a:r>
              <a:rPr lang="tr-TR" dirty="0"/>
              <a:t> Bir hücredeki genetik materyalin üzerinde gerçekleşen </a:t>
            </a:r>
            <a:r>
              <a:rPr lang="tr-TR" dirty="0" err="1"/>
              <a:t>epigenetik</a:t>
            </a:r>
            <a:r>
              <a:rPr lang="tr-TR" dirty="0"/>
              <a:t> modifikasyonlarının tamamının çalışıldığı </a:t>
            </a:r>
            <a:r>
              <a:rPr lang="tr-TR" dirty="0" err="1"/>
              <a:t>omik</a:t>
            </a:r>
            <a:r>
              <a:rPr lang="tr-TR" dirty="0"/>
              <a:t> dalıdır.</a:t>
            </a:r>
          </a:p>
          <a:p>
            <a:pPr>
              <a:buFont typeface="Wingdings" pitchFamily="2" charset="2"/>
              <a:buChar char="Ø"/>
            </a:pPr>
            <a:r>
              <a:rPr lang="tr-TR" b="1" dirty="0" err="1"/>
              <a:t>Farmakogenomik</a:t>
            </a:r>
            <a:r>
              <a:rPr lang="tr-TR" b="1" dirty="0"/>
              <a:t>:</a:t>
            </a:r>
            <a:r>
              <a:rPr lang="tr-TR" dirty="0"/>
              <a:t> Genetik varyasyonlarının ilaç cevabı üzerindeki etkisinin incelendiği </a:t>
            </a:r>
            <a:r>
              <a:rPr lang="tr-TR" dirty="0" err="1"/>
              <a:t>omik</a:t>
            </a:r>
            <a:r>
              <a:rPr lang="tr-TR" dirty="0"/>
              <a:t> dalıdır.</a:t>
            </a:r>
          </a:p>
          <a:p>
            <a:pPr>
              <a:buFont typeface="Wingdings" pitchFamily="2" charset="2"/>
              <a:buChar char="Ø"/>
            </a:pPr>
            <a:r>
              <a:rPr lang="tr-TR" b="1" dirty="0"/>
              <a:t> </a:t>
            </a:r>
            <a:r>
              <a:rPr lang="tr-TR" b="1" dirty="0" err="1"/>
              <a:t>Glikom</a:t>
            </a:r>
            <a:r>
              <a:rPr lang="tr-TR" b="1" dirty="0"/>
              <a:t>:</a:t>
            </a:r>
            <a:r>
              <a:rPr lang="tr-TR" dirty="0"/>
              <a:t> Bir organizmadaki basit ya da kompleks halde bulunan şeker moleküllerinin tamamına denir. Bunların genetik, fizyolojik, patolojik ve diğer özelliklerinin araştırılmasına </a:t>
            </a:r>
            <a:r>
              <a:rPr lang="tr-TR" dirty="0" err="1"/>
              <a:t>glikomik</a:t>
            </a:r>
            <a:r>
              <a:rPr lang="tr-TR" dirty="0"/>
              <a:t> denir.</a:t>
            </a:r>
          </a:p>
        </p:txBody>
      </p:sp>
    </p:spTree>
    <p:extLst>
      <p:ext uri="{BB962C8B-B14F-4D97-AF65-F5344CB8AC3E}">
        <p14:creationId xmlns:p14="http://schemas.microsoft.com/office/powerpoint/2010/main" val="450492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81A9E3-3955-BA40-A13F-B062BE5E7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Çeşitli tanımlar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EF8D43-0360-0046-A64E-802F293F1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210821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tr-TR" sz="1600" b="1" dirty="0"/>
              <a:t>﻿ ﻿</a:t>
            </a:r>
            <a:r>
              <a:rPr lang="tr-TR" sz="1600" b="1" dirty="0" err="1"/>
              <a:t>İnteraktom</a:t>
            </a:r>
            <a:r>
              <a:rPr lang="tr-TR" sz="1600" b="1" dirty="0"/>
              <a:t>:</a:t>
            </a:r>
            <a:r>
              <a:rPr lang="tr-TR" sz="1600" dirty="0"/>
              <a:t> Bir hücredeki moleküler etkileşimlerinin tümüne </a:t>
            </a:r>
            <a:r>
              <a:rPr lang="tr-TR" sz="1600"/>
              <a:t>denir.</a:t>
            </a: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tr-TR" sz="1600"/>
              <a:t> ﻿</a:t>
            </a:r>
            <a:r>
              <a:rPr lang="tr-TR" sz="1600" b="1" dirty="0" err="1"/>
              <a:t>Metagenomik</a:t>
            </a:r>
            <a:r>
              <a:rPr lang="tr-TR" sz="1600" dirty="0"/>
              <a:t> birden fazla </a:t>
            </a:r>
            <a:r>
              <a:rPr lang="tr-TR" sz="1600" dirty="0" err="1"/>
              <a:t>genomik</a:t>
            </a:r>
            <a:r>
              <a:rPr lang="tr-TR" sz="1600" dirty="0"/>
              <a:t> olduğu anlamına gelmektedir. </a:t>
            </a:r>
            <a:r>
              <a:rPr lang="tr-TR" sz="1600" dirty="0" err="1"/>
              <a:t>Metagenom</a:t>
            </a:r>
            <a:r>
              <a:rPr lang="tr-TR" sz="1600" dirty="0"/>
              <a:t>, çevresel örneklerde bulunan genetik materyallerin tümüdür; çevrede bulunan birçok (</a:t>
            </a:r>
            <a:r>
              <a:rPr lang="tr-TR" sz="1600" dirty="0" err="1"/>
              <a:t>mikrobiyal</a:t>
            </a:r>
            <a:r>
              <a:rPr lang="tr-TR" sz="1600" dirty="0"/>
              <a:t>) organizmanın genomlarından oluşur. </a:t>
            </a:r>
            <a:r>
              <a:rPr lang="tr-TR" sz="1600" dirty="0" err="1"/>
              <a:t>Metagenomik</a:t>
            </a:r>
            <a:r>
              <a:rPr lang="tr-TR" sz="1600" dirty="0"/>
              <a:t> ayrıca çevresel </a:t>
            </a:r>
            <a:r>
              <a:rPr lang="tr-TR" sz="1600" dirty="0" err="1"/>
              <a:t>genomik</a:t>
            </a:r>
            <a:r>
              <a:rPr lang="tr-TR" sz="1600" dirty="0"/>
              <a:t> ve </a:t>
            </a:r>
            <a:r>
              <a:rPr lang="tr-TR" sz="1600" dirty="0" err="1"/>
              <a:t>ekogenomik</a:t>
            </a:r>
            <a:r>
              <a:rPr lang="tr-TR" sz="1600" dirty="0"/>
              <a:t> olarak da adlandırılmaktadır. </a:t>
            </a:r>
            <a:r>
              <a:rPr lang="tr-TR" sz="1600" dirty="0" err="1"/>
              <a:t>Shotgun</a:t>
            </a:r>
            <a:r>
              <a:rPr lang="tr-TR" sz="1600" dirty="0"/>
              <a:t> </a:t>
            </a:r>
            <a:r>
              <a:rPr lang="tr-TR" sz="1600" dirty="0" err="1"/>
              <a:t>Sanger</a:t>
            </a:r>
            <a:r>
              <a:rPr lang="tr-TR" sz="1600" dirty="0"/>
              <a:t> dizileme ve </a:t>
            </a:r>
            <a:r>
              <a:rPr lang="tr-TR" sz="1600" dirty="0" err="1"/>
              <a:t>pirosekanslama</a:t>
            </a:r>
            <a:r>
              <a:rPr lang="tr-TR" sz="1600" dirty="0"/>
              <a:t> gibi büyük miktarda DNA analizleri yapılan teknikler kullanılmaktadır.</a:t>
            </a: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tr-TR" sz="1600" dirty="0"/>
              <a:t> </a:t>
            </a:r>
            <a:r>
              <a:rPr lang="tr-TR" sz="1600" b="1" dirty="0"/>
              <a:t>﻿</a:t>
            </a:r>
            <a:r>
              <a:rPr lang="tr-TR" sz="1600" b="1" dirty="0" err="1"/>
              <a:t>Proteom</a:t>
            </a:r>
            <a:r>
              <a:rPr lang="tr-TR" sz="1600" b="1" dirty="0"/>
              <a:t>:</a:t>
            </a:r>
            <a:r>
              <a:rPr lang="tr-TR" sz="1600" dirty="0"/>
              <a:t> Belli bir zaman ve mekânda bir organizmanın sahip olduğu ve ifade ettiği tüm farklı proteinlerin bir toplamıdır.</a:t>
            </a: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tr-TR" sz="1600" b="1" dirty="0"/>
              <a:t> ﻿</a:t>
            </a:r>
            <a:r>
              <a:rPr lang="tr-TR" sz="1600" b="1" dirty="0" err="1"/>
              <a:t>Proteomik</a:t>
            </a:r>
            <a:r>
              <a:rPr lang="tr-TR" sz="1600" b="1" dirty="0"/>
              <a:t>:</a:t>
            </a:r>
            <a:r>
              <a:rPr lang="tr-TR" sz="1600" dirty="0"/>
              <a:t> Belli bir zamanda belli bir yerde bulunan tüm proteinlerin yapılarını, yerleşimlerini, miktarlarını, </a:t>
            </a:r>
            <a:r>
              <a:rPr lang="tr-TR" sz="1600" dirty="0" err="1"/>
              <a:t>translasyon</a:t>
            </a:r>
            <a:r>
              <a:rPr lang="tr-TR" sz="1600" dirty="0"/>
              <a:t> sonrası modifikasyonlarını, doku ve hücrelerdeki işlevlerini, diğer proteinlerle ve makro moleküllerle olan etkileşimini aydınlatır. </a:t>
            </a: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tr-TR" sz="1600" b="1" dirty="0"/>
              <a:t> ﻿</a:t>
            </a:r>
            <a:r>
              <a:rPr lang="tr-TR" sz="1600" b="1" dirty="0" err="1"/>
              <a:t>Toksikogenomik</a:t>
            </a:r>
            <a:r>
              <a:rPr lang="tr-TR" sz="1600" b="1" dirty="0"/>
              <a:t>:</a:t>
            </a:r>
            <a:r>
              <a:rPr lang="tr-TR" sz="1600" dirty="0"/>
              <a:t> </a:t>
            </a:r>
            <a:r>
              <a:rPr lang="tr-TR" sz="1600" dirty="0" err="1"/>
              <a:t>Toksik</a:t>
            </a:r>
            <a:r>
              <a:rPr lang="tr-TR" sz="1600" dirty="0"/>
              <a:t> maddelere karşı bir hücre ya da dokudaki gen ve protein aktivitelerinin incelendiği </a:t>
            </a:r>
            <a:r>
              <a:rPr lang="tr-TR" sz="1600" dirty="0" err="1"/>
              <a:t>omik</a:t>
            </a:r>
            <a:r>
              <a:rPr lang="tr-TR" sz="1600" dirty="0"/>
              <a:t> dalıdır.</a:t>
            </a: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tr-TR" sz="1600" b="1" dirty="0" err="1"/>
              <a:t>Transkriptom</a:t>
            </a:r>
            <a:r>
              <a:rPr lang="tr-TR" sz="1600" b="1" dirty="0"/>
              <a:t>:</a:t>
            </a:r>
            <a:r>
              <a:rPr lang="tr-TR" sz="1600" dirty="0"/>
              <a:t> Bir hücrede üretilen </a:t>
            </a:r>
            <a:r>
              <a:rPr lang="tr-TR" sz="1600" dirty="0" err="1"/>
              <a:t>mRNA</a:t>
            </a:r>
            <a:r>
              <a:rPr lang="tr-TR" sz="1600" dirty="0"/>
              <a:t>, </a:t>
            </a:r>
            <a:r>
              <a:rPr lang="tr-TR" sz="1600" dirty="0" err="1"/>
              <a:t>rRNA</a:t>
            </a:r>
            <a:r>
              <a:rPr lang="tr-TR" sz="1600" dirty="0"/>
              <a:t>, </a:t>
            </a:r>
            <a:r>
              <a:rPr lang="tr-TR" sz="1600" dirty="0" err="1"/>
              <a:t>tRNA</a:t>
            </a:r>
            <a:r>
              <a:rPr lang="tr-TR" sz="1600" dirty="0"/>
              <a:t> ve kodlama yapmayan RNA (</a:t>
            </a:r>
            <a:r>
              <a:rPr lang="tr-TR" sz="1600" dirty="0" err="1"/>
              <a:t>non-coding</a:t>
            </a:r>
            <a:r>
              <a:rPr lang="tr-TR" sz="1600" dirty="0"/>
              <a:t> RNA) moleküllerini içeren tüm RNA moleküllerinin toplamına denir.</a:t>
            </a:r>
          </a:p>
          <a:p>
            <a:pPr algn="just">
              <a:lnSpc>
                <a:spcPct val="120000"/>
              </a:lnSpc>
              <a:buFont typeface="Wingdings" pitchFamily="2" charset="2"/>
              <a:buChar char="Ø"/>
            </a:pPr>
            <a:r>
              <a:rPr lang="tr-TR" sz="1600" b="1" dirty="0" err="1"/>
              <a:t>Transkriptomik</a:t>
            </a:r>
            <a:r>
              <a:rPr lang="tr-TR" sz="1600" b="1" dirty="0"/>
              <a:t>:</a:t>
            </a:r>
            <a:r>
              <a:rPr lang="tr-TR" sz="1600" dirty="0"/>
              <a:t> Belli bir organizmada bulunan transkriptlerin toplamını incelemek için kullanılan yöntemlerin tümüdür</a:t>
            </a:r>
          </a:p>
        </p:txBody>
      </p:sp>
    </p:spTree>
    <p:extLst>
      <p:ext uri="{BB962C8B-B14F-4D97-AF65-F5344CB8AC3E}">
        <p14:creationId xmlns:p14="http://schemas.microsoft.com/office/powerpoint/2010/main" val="394260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xmlns="" id="{3E10EC1F-1C2A-5A42-8C2E-D42739BE2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GENOMİK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xmlns="" id="{B37AD8E4-D088-334A-B4C0-F8CB2108D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83" y="1845734"/>
            <a:ext cx="11302583" cy="402336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tr-TR" sz="2400" dirty="0" err="1"/>
              <a:t>Genomik</a:t>
            </a:r>
            <a:r>
              <a:rPr lang="tr-TR" sz="2400" dirty="0"/>
              <a:t> DNA yapı ve fonksiyonunu genomda bulunan tüm gen ve transkriptlerin kapsamlı analizlerini yaparak irdeleyen bilim dalıdır (</a:t>
            </a:r>
            <a:r>
              <a:rPr lang="tr-TR" sz="2400" dirty="0" err="1"/>
              <a:t>Bier</a:t>
            </a:r>
            <a:r>
              <a:rPr lang="tr-TR" sz="2400" dirty="0"/>
              <a:t>, </a:t>
            </a:r>
            <a:r>
              <a:rPr lang="tr-TR" sz="2400" dirty="0" err="1"/>
              <a:t>von</a:t>
            </a:r>
            <a:r>
              <a:rPr lang="tr-TR" sz="2400" dirty="0"/>
              <a:t> </a:t>
            </a:r>
            <a:r>
              <a:rPr lang="tr-TR" sz="2400" dirty="0" err="1"/>
              <a:t>Nickisch-Rosenegk</a:t>
            </a:r>
            <a:r>
              <a:rPr lang="tr-TR" sz="2400" dirty="0"/>
              <a:t> et al., 2008). </a:t>
            </a:r>
          </a:p>
          <a:p>
            <a:pPr>
              <a:buFont typeface="Wingdings" pitchFamily="2" charset="2"/>
              <a:buChar char="v"/>
            </a:pPr>
            <a:r>
              <a:rPr lang="tr-TR" sz="2400" dirty="0"/>
              <a:t>Tüm genom seviyesinde biyolojik çeşitliliğin belirlenmesi bireysel tedavi ve hastalık yatkınlığı gibi alanların aydınlatılması için çok önemlidir. </a:t>
            </a:r>
          </a:p>
          <a:p>
            <a:pPr>
              <a:buFont typeface="Wingdings" pitchFamily="2" charset="2"/>
              <a:buChar char="v"/>
            </a:pPr>
            <a:r>
              <a:rPr lang="tr-TR" sz="2400" dirty="0"/>
              <a:t>﻿</a:t>
            </a:r>
            <a:r>
              <a:rPr lang="tr-TR" sz="2400" dirty="0" err="1"/>
              <a:t>Genomik</a:t>
            </a:r>
            <a:r>
              <a:rPr lang="tr-TR" sz="2400" dirty="0"/>
              <a:t> sayesinde farklı organizmalara ait genetik bilgiler karşılaştırılabilmekte, organizmalar arasındaki benzerlikler evrimsel düzeyde araştırılabilmekte ve organizmaların ürettikleri proteinlerin çeşitleri, sayıları ve bunların fonksiyonları hakkında bilgi sahibi olunabilmektedir.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91503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xmlns="" id="{3E10EC1F-1C2A-5A42-8C2E-D42739BE2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GENOMİK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xmlns="" id="{B37AD8E4-D088-334A-B4C0-F8CB2108D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83" y="1845734"/>
            <a:ext cx="11302583" cy="402336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tr-TR" sz="2400" dirty="0" err="1"/>
              <a:t>Genomiğin</a:t>
            </a:r>
            <a:r>
              <a:rPr lang="tr-TR" sz="2400" dirty="0"/>
              <a:t> kapsamına giren önemli alanlar: </a:t>
            </a:r>
          </a:p>
          <a:p>
            <a:pPr marL="749808" lvl="1" indent="-457200">
              <a:buFont typeface="+mj-lt"/>
              <a:buAutoNum type="arabicPeriod"/>
            </a:pPr>
            <a:r>
              <a:rPr lang="tr-TR" dirty="0"/>
              <a:t>﻿</a:t>
            </a:r>
            <a:r>
              <a:rPr lang="tr-TR" b="1" dirty="0"/>
              <a:t>Yapısal </a:t>
            </a:r>
            <a:r>
              <a:rPr lang="tr-TR" b="1" dirty="0" err="1"/>
              <a:t>genomik</a:t>
            </a:r>
            <a:r>
              <a:rPr lang="tr-TR" dirty="0"/>
              <a:t>; genetik ve fiziksel haritalama ve DNA baz dizilerinin belirlenmesi yöntemleriyle organizmaların genetik bilgilerinin ortaya çıkarılmasını sağlar. </a:t>
            </a:r>
          </a:p>
          <a:p>
            <a:pPr marL="749808" lvl="1" indent="-457200">
              <a:buFont typeface="+mj-lt"/>
              <a:buAutoNum type="arabicPeriod"/>
            </a:pPr>
            <a:r>
              <a:rPr lang="tr-TR" b="1" dirty="0"/>
              <a:t>Karşılaştırmalı </a:t>
            </a:r>
            <a:r>
              <a:rPr lang="tr-TR" b="1" dirty="0" err="1"/>
              <a:t>genomik</a:t>
            </a:r>
            <a:r>
              <a:rPr lang="tr-TR" dirty="0"/>
              <a:t> bir türün sahip olduğu genom bilgisinin başka bir canlı ya da  model organizmalarla karşılaştırılmasını hedefler.</a:t>
            </a:r>
          </a:p>
          <a:p>
            <a:pPr marL="749808" lvl="1" indent="-457200">
              <a:buFont typeface="+mj-lt"/>
              <a:buAutoNum type="arabicPeriod"/>
            </a:pPr>
            <a:r>
              <a:rPr lang="tr-TR" b="1" dirty="0"/>
              <a:t>Fonksiyonel/İşlevsel </a:t>
            </a:r>
            <a:r>
              <a:rPr lang="tr-TR" b="1" dirty="0" err="1"/>
              <a:t>genomik</a:t>
            </a:r>
            <a:r>
              <a:rPr lang="tr-TR" dirty="0"/>
              <a:t>; genom projelerince üretilen sekans verilerini kullanarak genomun fonksiyonunu araştırılması. ﻿Amaç genlerin ekspresyonunu biçim, miktar ve zaman açısından genom düzeyinde inceleyerek genlerin fonksiyonlarının öğrenilmesinin yanında organizma açısından öneminin anlaşılmasına da yardımcı olmaktadır.</a:t>
            </a:r>
          </a:p>
          <a:p>
            <a:pPr marL="749808" lvl="1" indent="-457200">
              <a:buFont typeface="+mj-lt"/>
              <a:buAutoNum type="arabicPeriod"/>
            </a:pPr>
            <a:r>
              <a:rPr lang="tr-TR" b="1" dirty="0" err="1"/>
              <a:t>Farmakogenomik</a:t>
            </a:r>
            <a:r>
              <a:rPr lang="tr-TR" dirty="0"/>
              <a:t>; ilaçların hedeflerinin belirlenmesini ve genlerin insanların ilaçlara verdikleri tepkiye etkisini popülasyon seviyesinden moleküler seviyeye kadar irdeleyen </a:t>
            </a:r>
            <a:r>
              <a:rPr lang="tr-TR" dirty="0" err="1"/>
              <a:t>genomik</a:t>
            </a:r>
            <a:r>
              <a:rPr lang="tr-TR" dirty="0"/>
              <a:t> alanıdır.</a:t>
            </a:r>
          </a:p>
          <a:p>
            <a:r>
              <a:rPr lang="tr-TR" dirty="0" err="1"/>
              <a:t>Genomiğin</a:t>
            </a:r>
            <a:r>
              <a:rPr lang="tr-TR" dirty="0"/>
              <a:t> bu ana alanları da </a:t>
            </a:r>
            <a:r>
              <a:rPr lang="tr-TR" dirty="0" err="1"/>
              <a:t>genotipleme</a:t>
            </a:r>
            <a:r>
              <a:rPr lang="tr-TR" dirty="0"/>
              <a:t>, </a:t>
            </a:r>
            <a:r>
              <a:rPr lang="tr-TR" dirty="0" err="1"/>
              <a:t>transkriptomik</a:t>
            </a:r>
            <a:r>
              <a:rPr lang="tr-TR" dirty="0"/>
              <a:t>, </a:t>
            </a:r>
            <a:r>
              <a:rPr lang="tr-TR" dirty="0" err="1"/>
              <a:t>farmakogenomik</a:t>
            </a:r>
            <a:r>
              <a:rPr lang="tr-TR" dirty="0"/>
              <a:t>, </a:t>
            </a:r>
            <a:r>
              <a:rPr lang="tr-TR" dirty="0" err="1"/>
              <a:t>toksikogenomik</a:t>
            </a:r>
            <a:r>
              <a:rPr lang="tr-TR" dirty="0"/>
              <a:t> ve </a:t>
            </a:r>
            <a:r>
              <a:rPr lang="tr-TR" dirty="0" err="1"/>
              <a:t>epigenomik</a:t>
            </a:r>
            <a:r>
              <a:rPr lang="tr-TR" dirty="0"/>
              <a:t> gibi çeşitli alt gruplara bölünmüştür.</a:t>
            </a:r>
            <a:endParaRPr lang="x-none" dirty="0"/>
          </a:p>
          <a:p>
            <a:endParaRPr lang="tr-TR" sz="24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03206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C5E7F5-921A-F74F-9299-2C95E3250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Genotyping</a:t>
            </a:r>
            <a:r>
              <a:rPr lang="tr-TR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953E8CF-75A4-C74F-A84C-9A2EF7168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v"/>
            </a:pPr>
            <a:r>
              <a:rPr lang="tr-TR" dirty="0"/>
              <a:t>Bir kişinin </a:t>
            </a:r>
            <a:r>
              <a:rPr lang="tr-TR" dirty="0" err="1"/>
              <a:t>genotipinin</a:t>
            </a:r>
            <a:r>
              <a:rPr lang="tr-TR" dirty="0"/>
              <a:t> sahip olduğu DNA sekans bilgisinin biyolojik analizler ile araştırılması ve elde edilen verileri başka bir kişiyle ya da referans dizi ile karşılaştırılması işlemidir. Genelde birey yerine </a:t>
            </a:r>
            <a:r>
              <a:rPr lang="tr-TR" dirty="0" err="1"/>
              <a:t>populasyon</a:t>
            </a:r>
            <a:r>
              <a:rPr lang="tr-TR" dirty="0"/>
              <a:t> düzeyinde çalışılmaktadır. </a:t>
            </a:r>
          </a:p>
          <a:p>
            <a:pPr>
              <a:buFont typeface="Wingdings" pitchFamily="2" charset="2"/>
              <a:buChar char="v"/>
            </a:pPr>
            <a:endParaRPr lang="tr-TR" dirty="0"/>
          </a:p>
          <a:p>
            <a:pPr>
              <a:buFont typeface="Wingdings" pitchFamily="2" charset="2"/>
              <a:buChar char="v"/>
            </a:pPr>
            <a:r>
              <a:rPr lang="tr-TR" dirty="0"/>
              <a:t>İnsan genomları incelendiğinde her bireyin 1000 bazda 1 baz farklılık içerdiği görülmektedir. Bu da her bireyin diğerlerinden tüm genomda yaklaşık 3 milyon bazlık farklılık içermesi demektir. Bu değişiklikler tek nükleotid </a:t>
            </a:r>
            <a:r>
              <a:rPr lang="tr-TR" dirty="0" err="1"/>
              <a:t>polimorfizmi</a:t>
            </a:r>
            <a:r>
              <a:rPr lang="tr-TR" dirty="0"/>
              <a:t> (SNP) olarak isimlendirilmektedir. </a:t>
            </a:r>
            <a:r>
              <a:rPr lang="tr-TR" dirty="0" err="1"/>
              <a:t>SNPler</a:t>
            </a:r>
            <a:r>
              <a:rPr lang="tr-TR" dirty="0"/>
              <a:t> kodlayan ve kodlamayan bölgelerde bulunabilir. Protein fonksiyonunda çok küçük değişikliklere yol açacak şekilde olabileceği gibi hastalık gelişimine neden olacak kadar önemli sonuçları da olabilir. </a:t>
            </a:r>
            <a:endParaRPr lang="x-none" dirty="0"/>
          </a:p>
          <a:p>
            <a:pPr>
              <a:buFont typeface="Wingdings" pitchFamily="2" charset="2"/>
              <a:buChar char="v"/>
            </a:pPr>
            <a:endParaRPr lang="tr-TR" dirty="0"/>
          </a:p>
          <a:p>
            <a:pPr>
              <a:buFont typeface="Wingdings" pitchFamily="2" charset="2"/>
              <a:buChar char="v"/>
            </a:pPr>
            <a:r>
              <a:rPr lang="tr-TR" dirty="0"/>
              <a:t>İnsan </a:t>
            </a:r>
            <a:r>
              <a:rPr lang="tr-TR" dirty="0" err="1"/>
              <a:t>genotiplemeye</a:t>
            </a:r>
            <a:r>
              <a:rPr lang="tr-TR" dirty="0"/>
              <a:t> örnek olarak babalık testi verilebilir. 10-20 bölgedeki </a:t>
            </a:r>
            <a:r>
              <a:rPr lang="tr-TR" dirty="0" err="1"/>
              <a:t>SNP’lerin</a:t>
            </a:r>
            <a:r>
              <a:rPr lang="tr-TR" dirty="0"/>
              <a:t> incelenmesi sonucu bu karar verilebilmektedir. </a:t>
            </a:r>
          </a:p>
        </p:txBody>
      </p:sp>
    </p:spTree>
    <p:extLst>
      <p:ext uri="{BB962C8B-B14F-4D97-AF65-F5344CB8AC3E}">
        <p14:creationId xmlns:p14="http://schemas.microsoft.com/office/powerpoint/2010/main" val="1953130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BE7920-03CE-0443-B3BD-2A51083CD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Transkriptomik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939AB90-2839-DC44-9573-632078F01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>
              <a:buFont typeface="Wingdings" pitchFamily="2" charset="2"/>
              <a:buChar char="v"/>
            </a:pPr>
            <a:r>
              <a:rPr lang="tr-TR" dirty="0"/>
              <a:t>Spesifik bir gene ait </a:t>
            </a:r>
            <a:r>
              <a:rPr lang="tr-TR" dirty="0" err="1"/>
              <a:t>mRNA</a:t>
            </a:r>
            <a:r>
              <a:rPr lang="tr-TR" dirty="0"/>
              <a:t> transkriptlerinin sıklığı o genin ekspresyon seviyesi hakkında bilgi vermektedir. 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/>
              <a:t>Gen ekspresyon analizi bir biyolojik örnekteki </a:t>
            </a:r>
            <a:r>
              <a:rPr lang="tr-TR" dirty="0" err="1"/>
              <a:t>mRNA’ların</a:t>
            </a:r>
            <a:r>
              <a:rPr lang="tr-TR" dirty="0"/>
              <a:t> tanımlanması ve </a:t>
            </a:r>
            <a:r>
              <a:rPr lang="tr-TR" dirty="0" err="1"/>
              <a:t>karaterizasyonunun</a:t>
            </a:r>
            <a:r>
              <a:rPr lang="tr-TR" dirty="0"/>
              <a:t> yapılmasıdır. </a:t>
            </a:r>
            <a:r>
              <a:rPr lang="tr-TR" dirty="0" err="1"/>
              <a:t>Genotiplemenin</a:t>
            </a:r>
            <a:r>
              <a:rPr lang="tr-TR" dirty="0"/>
              <a:t> aksine bu analizler gen ekspresyon miktarının belirlenmesini de içerir. 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/>
              <a:t>Sonuçta örneğin alındığı andaki </a:t>
            </a:r>
            <a:r>
              <a:rPr lang="tr-TR" dirty="0" err="1"/>
              <a:t>mRNA</a:t>
            </a:r>
            <a:r>
              <a:rPr lang="tr-TR" dirty="0"/>
              <a:t> transkriptlerinin kantitatif tayini yapılır. Bu sayede hastalıklı ve normal durumlarda gen ekspresyon düzeyindeki farklılıkların belirlenmesi ve farklı ifade edildiği belirlenen genlerin hastalığın teşhisi için </a:t>
            </a:r>
            <a:r>
              <a:rPr lang="tr-TR" dirty="0" err="1"/>
              <a:t>biyomarker</a:t>
            </a:r>
            <a:r>
              <a:rPr lang="tr-TR" dirty="0"/>
              <a:t> olarak kullanılması sağlanabilir.</a:t>
            </a:r>
          </a:p>
          <a:p>
            <a:pPr algn="just">
              <a:buFont typeface="Wingdings" pitchFamily="2" charset="2"/>
              <a:buChar char="v"/>
            </a:pPr>
            <a:endParaRPr lang="tr-TR" dirty="0"/>
          </a:p>
          <a:p>
            <a:pPr algn="just">
              <a:buFont typeface="Wingdings" pitchFamily="2" charset="2"/>
              <a:buChar char="v"/>
            </a:pPr>
            <a:r>
              <a:rPr lang="tr-TR" dirty="0"/>
              <a:t>Özellikle </a:t>
            </a:r>
            <a:r>
              <a:rPr lang="tr-TR" dirty="0" err="1"/>
              <a:t>mikroarray</a:t>
            </a:r>
            <a:r>
              <a:rPr lang="tr-TR" dirty="0"/>
              <a:t> teknolojisinin gelişmesi bu alanda büyük öneme sahiptir. 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 err="1"/>
              <a:t>Afimetrix</a:t>
            </a:r>
            <a:r>
              <a:rPr lang="tr-TR" dirty="0"/>
              <a:t>, </a:t>
            </a:r>
            <a:r>
              <a:rPr lang="tr-TR" dirty="0" err="1"/>
              <a:t>İllumina</a:t>
            </a:r>
            <a:r>
              <a:rPr lang="tr-TR" dirty="0"/>
              <a:t>, </a:t>
            </a:r>
            <a:r>
              <a:rPr lang="tr-TR" dirty="0" err="1"/>
              <a:t>Agilent</a:t>
            </a:r>
            <a:r>
              <a:rPr lang="tr-TR" dirty="0"/>
              <a:t> ve </a:t>
            </a:r>
            <a:r>
              <a:rPr lang="tr-TR" dirty="0" err="1"/>
              <a:t>NimbleGen</a:t>
            </a:r>
            <a:r>
              <a:rPr lang="tr-TR" dirty="0"/>
              <a:t> gibi bir çok firma bu amaçla </a:t>
            </a:r>
            <a:r>
              <a:rPr lang="tr-TR" dirty="0" err="1"/>
              <a:t>mikrodizin</a:t>
            </a:r>
            <a:r>
              <a:rPr lang="tr-TR" dirty="0"/>
              <a:t> analizi platformları geliştirmişlerdir. Bu platformlar bir lam ya da zar üzerine bir gene ait kodlanan bölge dizilerini içeren DNA </a:t>
            </a:r>
            <a:r>
              <a:rPr lang="tr-TR" dirty="0" err="1"/>
              <a:t>fragmentleri</a:t>
            </a:r>
            <a:r>
              <a:rPr lang="tr-TR" dirty="0"/>
              <a:t> ya da </a:t>
            </a:r>
            <a:r>
              <a:rPr lang="tr-TR" dirty="0" err="1"/>
              <a:t>oligonükleotidlerin</a:t>
            </a:r>
            <a:r>
              <a:rPr lang="tr-TR" dirty="0"/>
              <a:t> yerleştirilmesi ile oluşturulmaktadır. Daha sonra saflaştırılan RNA floresan ya da radyoaktif olarak işaretlenmekte ve lam/</a:t>
            </a:r>
            <a:r>
              <a:rPr lang="tr-TR" dirty="0" err="1"/>
              <a:t>membrana</a:t>
            </a:r>
            <a:r>
              <a:rPr lang="tr-TR" dirty="0"/>
              <a:t> </a:t>
            </a:r>
            <a:r>
              <a:rPr lang="tr-TR" dirty="0" err="1"/>
              <a:t>hibridize</a:t>
            </a:r>
            <a:r>
              <a:rPr lang="tr-TR" dirty="0"/>
              <a:t> edilmektedir. 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/>
              <a:t>Sonuçta referansa/kontrol grubuna göre farklı eksprese olmuş olan genler belirlenir. Bu genler hastalık için </a:t>
            </a:r>
            <a:r>
              <a:rPr lang="tr-TR" dirty="0" err="1"/>
              <a:t>biyomarker</a:t>
            </a:r>
            <a:r>
              <a:rPr lang="tr-TR" dirty="0"/>
              <a:t> olma potansiyeli taşımaktadır. </a:t>
            </a:r>
            <a:endParaRPr lang="x-none" dirty="0"/>
          </a:p>
          <a:p>
            <a:pPr algn="just">
              <a:buFont typeface="Wingdings" pitchFamily="2" charset="2"/>
              <a:buChar char="v"/>
            </a:pPr>
            <a:endParaRPr lang="x-none" dirty="0"/>
          </a:p>
          <a:p>
            <a:pPr algn="just"/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32307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B76625-9FC6-E040-80A5-C6B192B4A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Proteomik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D50337D-4116-1A4E-B4EE-D3AC83AA7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tr-TR" dirty="0" err="1"/>
              <a:t>Proteom</a:t>
            </a:r>
            <a:r>
              <a:rPr lang="tr-TR" dirty="0"/>
              <a:t> belirli bir zamanda sahip olunan tüm protein bilgisinin toplamıdır. </a:t>
            </a:r>
          </a:p>
          <a:p>
            <a:pPr algn="just">
              <a:buFont typeface="Wingdings" pitchFamily="2" charset="2"/>
              <a:buChar char="v"/>
            </a:pPr>
            <a:r>
              <a:rPr lang="tr-TR" b="1" dirty="0"/>
              <a:t> </a:t>
            </a:r>
            <a:r>
              <a:rPr lang="tr-TR" b="1" dirty="0" err="1"/>
              <a:t>Proteomik</a:t>
            </a:r>
            <a:r>
              <a:rPr lang="tr-TR" b="1" dirty="0"/>
              <a:t>;</a:t>
            </a:r>
            <a:r>
              <a:rPr lang="tr-TR" dirty="0"/>
              <a:t> belli bir zamanda belli bir yerde bulunan tüm proteinlerin yapılarını, yerleşimlerini, miktarlarını, </a:t>
            </a:r>
            <a:r>
              <a:rPr lang="tr-TR" dirty="0" err="1"/>
              <a:t>translasyon</a:t>
            </a:r>
            <a:r>
              <a:rPr lang="tr-TR" dirty="0"/>
              <a:t> sonrası modifikasyonlarını, doku ve hücrelerdeki işlevlerini, diğer proteinlerle ve makro moleküllerle olan etkileşimini aydınlatır.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/>
              <a:t> Biyolojik sistemlerin yapı, fonksiyon ve regülasyonunu kapsamlı bir biçimde araştırmayı içerir. Tüm proteinler </a:t>
            </a:r>
            <a:r>
              <a:rPr lang="tr-TR" dirty="0" err="1"/>
              <a:t>mRNA</a:t>
            </a:r>
            <a:r>
              <a:rPr lang="tr-TR" dirty="0"/>
              <a:t> öncüllerinden üretiliyor olsa da post-</a:t>
            </a:r>
            <a:r>
              <a:rPr lang="tr-TR" dirty="0" err="1"/>
              <a:t>translasyonel</a:t>
            </a:r>
            <a:r>
              <a:rPr lang="tr-TR" dirty="0"/>
              <a:t> modifikasyonlar ve çevresel etkileşimler sadece gen ekspresyon analizleri ile spesifik proteinlerin varlığının tespiti güç olmaktadır (</a:t>
            </a:r>
            <a:r>
              <a:rPr lang="tr-TR" dirty="0" err="1"/>
              <a:t>Paaterson</a:t>
            </a:r>
            <a:r>
              <a:rPr lang="tr-TR" dirty="0"/>
              <a:t>, 2003). 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/>
              <a:t>Genomun tersine </a:t>
            </a:r>
            <a:r>
              <a:rPr lang="tr-TR" dirty="0" err="1"/>
              <a:t>proteom</a:t>
            </a:r>
            <a:r>
              <a:rPr lang="tr-TR" dirty="0"/>
              <a:t> hücre tipi, çevresel etmenler ve zamanla oldukça değişiklik göstermektedir ve bu durumu birçok değişken etkilemektedir. </a:t>
            </a:r>
          </a:p>
          <a:p>
            <a:pPr algn="just">
              <a:buFont typeface="Wingdings" pitchFamily="2" charset="2"/>
              <a:buChar char="v"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5945133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907C3B2-BFCD-8747-8B1C-46EE5A73E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Metabolomik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3DC789A-16CC-8B41-9E8D-2B8793184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" y="1736005"/>
            <a:ext cx="10936224" cy="4725663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  <a:buFont typeface="Wingdings" pitchFamily="2" charset="2"/>
              <a:buChar char="v"/>
            </a:pPr>
            <a:r>
              <a:rPr lang="tr-TR" sz="1600" dirty="0"/>
              <a:t> </a:t>
            </a:r>
            <a:r>
              <a:rPr lang="tr-TR" sz="1600" dirty="0" err="1"/>
              <a:t>Genomik</a:t>
            </a:r>
            <a:r>
              <a:rPr lang="tr-TR" sz="1600" dirty="0"/>
              <a:t>,﻿ ﻿</a:t>
            </a:r>
            <a:r>
              <a:rPr lang="tr-TR" sz="1600" dirty="0" err="1"/>
              <a:t>proteomik</a:t>
            </a:r>
            <a:r>
              <a:rPr lang="tr-TR" sz="1600" dirty="0"/>
              <a:t> ve </a:t>
            </a:r>
            <a:r>
              <a:rPr lang="tr-TR" sz="1600" dirty="0" err="1"/>
              <a:t>transkriptomik</a:t>
            </a:r>
            <a:r>
              <a:rPr lang="tr-TR" sz="1600" dirty="0"/>
              <a:t> çalışmalardan elde edilen bilgiler de klinik </a:t>
            </a:r>
            <a:r>
              <a:rPr lang="tr-TR" sz="1600" dirty="0" err="1"/>
              <a:t>fenotipleri</a:t>
            </a:r>
            <a:r>
              <a:rPr lang="tr-TR" sz="1600" dirty="0"/>
              <a:t> açıklamak için yeterli </a:t>
            </a:r>
            <a:r>
              <a:rPr lang="tr-TR" sz="1600" dirty="0" err="1"/>
              <a:t>olmamıştır.Çünkü</a:t>
            </a:r>
            <a:r>
              <a:rPr lang="tr-TR" sz="1600" dirty="0"/>
              <a:t> klinik </a:t>
            </a:r>
            <a:r>
              <a:rPr lang="tr-TR" sz="1600" dirty="0" err="1"/>
              <a:t>fenotipi</a:t>
            </a:r>
            <a:r>
              <a:rPr lang="tr-TR" sz="1600" dirty="0"/>
              <a:t> belirleyen bilgi hücrede oluşan </a:t>
            </a:r>
            <a:r>
              <a:rPr lang="tr-TR" sz="1600" dirty="0" err="1"/>
              <a:t>metabolitlerde</a:t>
            </a:r>
            <a:r>
              <a:rPr lang="tr-TR" sz="1600" dirty="0"/>
              <a:t> saklıdır.  </a:t>
            </a:r>
          </a:p>
          <a:p>
            <a:pPr>
              <a:lnSpc>
                <a:spcPct val="120000"/>
              </a:lnSpc>
              <a:buFont typeface="Wingdings" pitchFamily="2" charset="2"/>
              <a:buChar char="v"/>
            </a:pPr>
            <a:r>
              <a:rPr lang="tr-TR" sz="1600" dirty="0"/>
              <a:t>﻿</a:t>
            </a:r>
            <a:r>
              <a:rPr lang="tr-TR" sz="1600" b="1" dirty="0" err="1"/>
              <a:t>Metabolitler</a:t>
            </a:r>
            <a:r>
              <a:rPr lang="tr-TR" sz="1600" dirty="0"/>
              <a:t>; canlılarda çeşitli tepkimeler sırasında ortaya çıkan ve normal olarak vücutta birikmeyerek başka bileşiklere dönüşen kimyasal bileşiklerdir. </a:t>
            </a:r>
          </a:p>
          <a:p>
            <a:pPr>
              <a:lnSpc>
                <a:spcPct val="120000"/>
              </a:lnSpc>
              <a:buFont typeface="Wingdings" pitchFamily="2" charset="2"/>
              <a:buChar char="v"/>
            </a:pPr>
            <a:r>
              <a:rPr lang="tr-TR" sz="1600" b="1" dirty="0" err="1"/>
              <a:t>Metabolom</a:t>
            </a:r>
            <a:r>
              <a:rPr lang="tr-TR" sz="1600" dirty="0"/>
              <a:t> hücrelerin diğer biyolojik moleküllerle etkileşimi ve </a:t>
            </a:r>
            <a:r>
              <a:rPr lang="tr-TR" sz="1600" dirty="0" err="1"/>
              <a:t>metabolik</a:t>
            </a:r>
            <a:r>
              <a:rPr lang="tr-TR" sz="1600" dirty="0"/>
              <a:t> yolaklar sonucu ortaya çıkan tüm küçük molekülleri kapsamaktadır.</a:t>
            </a:r>
            <a:r>
              <a:rPr lang="x-none" sz="1600" dirty="0"/>
              <a:t>  Metabolom oldukça değişkendir ve </a:t>
            </a:r>
            <a:r>
              <a:rPr lang="tr-TR" sz="1600" dirty="0"/>
              <a:t>genetik, çevre, yaşam tarzı ve diğer faktörler sonucu</a:t>
            </a:r>
            <a:r>
              <a:rPr lang="x-none" sz="1600" dirty="0"/>
              <a:t> çeşitli fenotiplerin ortaya çıkmasını sağlar.</a:t>
            </a:r>
          </a:p>
          <a:p>
            <a:pPr>
              <a:lnSpc>
                <a:spcPct val="120000"/>
              </a:lnSpc>
              <a:buFont typeface="Wingdings" pitchFamily="2" charset="2"/>
              <a:buChar char="v"/>
            </a:pPr>
            <a:r>
              <a:rPr lang="tr-TR" sz="1600" b="1" dirty="0" err="1"/>
              <a:t>Metabolomik</a:t>
            </a:r>
            <a:r>
              <a:rPr lang="tr-TR" sz="1600" b="1" dirty="0"/>
              <a:t>;</a:t>
            </a:r>
            <a:r>
              <a:rPr lang="tr-TR" sz="1600" dirty="0"/>
              <a:t> belirli bir zaman diliminde dokularda, hücrelerde ve fizyolojik sıvılarda </a:t>
            </a:r>
            <a:r>
              <a:rPr lang="tr-TR" sz="1600" dirty="0" err="1"/>
              <a:t>lipid</a:t>
            </a:r>
            <a:r>
              <a:rPr lang="tr-TR" sz="1600" dirty="0"/>
              <a:t>,</a:t>
            </a:r>
            <a:r>
              <a:rPr lang="x-none" sz="1600" dirty="0"/>
              <a:t> </a:t>
            </a:r>
            <a:r>
              <a:rPr lang="tr-TR" sz="1600" dirty="0"/>
              <a:t>karbonhidratlar, vitaminler, hormonlar ve diğer hücre bileşenlerinden ortaya çıkan küçük moleküllü </a:t>
            </a:r>
            <a:r>
              <a:rPr lang="tr-TR" sz="1600" dirty="0" err="1"/>
              <a:t>metabolitlerin</a:t>
            </a:r>
            <a:r>
              <a:rPr lang="tr-TR" sz="1600" dirty="0"/>
              <a:t> yüksek verimli teknolojiler kullanılarak saptanması, miktarının belirlenmesi ve tanımlanmasıdır. Küçük moleküller </a:t>
            </a:r>
            <a:r>
              <a:rPr lang="tr-TR" sz="1600" dirty="0" err="1"/>
              <a:t>peptitler</a:t>
            </a:r>
            <a:r>
              <a:rPr lang="tr-TR" sz="1600" dirty="0"/>
              <a:t>, </a:t>
            </a:r>
            <a:r>
              <a:rPr lang="tr-TR" sz="1600" dirty="0" err="1"/>
              <a:t>oligonükleotidler</a:t>
            </a:r>
            <a:r>
              <a:rPr lang="tr-TR" sz="1600" dirty="0"/>
              <a:t>, şekerler, </a:t>
            </a:r>
            <a:r>
              <a:rPr lang="tr-TR" sz="1600" dirty="0" err="1"/>
              <a:t>nükleozidler</a:t>
            </a:r>
            <a:r>
              <a:rPr lang="tr-TR" sz="1600" dirty="0"/>
              <a:t>, organik asitler, ketonlar, aldehitler, aminler, aminoasitler, lipitler, </a:t>
            </a:r>
            <a:r>
              <a:rPr lang="tr-TR" sz="1600" dirty="0" err="1"/>
              <a:t>streoitler</a:t>
            </a:r>
            <a:r>
              <a:rPr lang="tr-TR" sz="1600" dirty="0"/>
              <a:t>, </a:t>
            </a:r>
            <a:r>
              <a:rPr lang="tr-TR" sz="1600" dirty="0" err="1"/>
              <a:t>alkaloidler</a:t>
            </a:r>
            <a:r>
              <a:rPr lang="tr-TR" sz="1600" dirty="0"/>
              <a:t> ve ilaçlar, insan-bakteri ürünleri gibi </a:t>
            </a:r>
            <a:r>
              <a:rPr lang="tr-TR" sz="1600" dirty="0" err="1"/>
              <a:t>metabolitlerdir</a:t>
            </a:r>
            <a:r>
              <a:rPr lang="tr-TR" sz="1600" dirty="0"/>
              <a:t> ve molekül ağırlıkları 1.500 </a:t>
            </a:r>
            <a:r>
              <a:rPr lang="tr-TR" sz="1600" dirty="0" err="1"/>
              <a:t>Da’un</a:t>
            </a:r>
            <a:r>
              <a:rPr lang="tr-TR" sz="1600" dirty="0"/>
              <a:t> altındadır. </a:t>
            </a:r>
          </a:p>
          <a:p>
            <a:pPr>
              <a:lnSpc>
                <a:spcPct val="120000"/>
              </a:lnSpc>
              <a:buFont typeface="Wingdings" pitchFamily="2" charset="2"/>
              <a:buChar char="v"/>
            </a:pPr>
            <a:r>
              <a:rPr lang="tr-TR" sz="1600" dirty="0" err="1"/>
              <a:t>Genomik</a:t>
            </a:r>
            <a:r>
              <a:rPr lang="tr-TR" sz="1600" dirty="0"/>
              <a:t> ve </a:t>
            </a:r>
            <a:r>
              <a:rPr lang="tr-TR" sz="1600" dirty="0" err="1"/>
              <a:t>proteomik</a:t>
            </a:r>
            <a:r>
              <a:rPr lang="tr-TR" sz="1600" dirty="0"/>
              <a:t> ‘ ne olabileceğinin ‘ </a:t>
            </a:r>
            <a:r>
              <a:rPr lang="tr-TR" sz="1600" dirty="0" err="1"/>
              <a:t>metabolomik</a:t>
            </a:r>
            <a:r>
              <a:rPr lang="tr-TR" sz="1600" dirty="0"/>
              <a:t> ise ‘ gerçekte ne olduğunun ‘ bilgisini </a:t>
            </a:r>
            <a:r>
              <a:rPr lang="tr-TR" sz="1600" dirty="0" err="1"/>
              <a:t>verir.Bu</a:t>
            </a:r>
            <a:r>
              <a:rPr lang="tr-TR" sz="1600" dirty="0"/>
              <a:t> nedenle, tüm </a:t>
            </a:r>
            <a:r>
              <a:rPr lang="tr-TR" sz="1600" dirty="0" err="1"/>
              <a:t>metabolitlerin</a:t>
            </a:r>
            <a:r>
              <a:rPr lang="tr-TR" sz="1600" dirty="0"/>
              <a:t> ayrıntılı ve kantitatif ölçümü ( </a:t>
            </a:r>
            <a:r>
              <a:rPr lang="tr-TR" sz="1600" dirty="0" err="1"/>
              <a:t>metabolomik</a:t>
            </a:r>
            <a:r>
              <a:rPr lang="tr-TR" sz="1600" dirty="0"/>
              <a:t> ) hastalık teşhisi veya </a:t>
            </a:r>
            <a:r>
              <a:rPr lang="tr-TR" sz="1600" dirty="0" err="1"/>
              <a:t>toksik</a:t>
            </a:r>
            <a:r>
              <a:rPr lang="tr-TR" sz="1600" dirty="0"/>
              <a:t> ajanların </a:t>
            </a:r>
            <a:r>
              <a:rPr lang="tr-TR" sz="1600" dirty="0" err="1"/>
              <a:t>fenotip</a:t>
            </a:r>
            <a:r>
              <a:rPr lang="tr-TR" sz="1600" dirty="0"/>
              <a:t> üzerindeki etkilerini araştırmada en ideal yöntemdir.</a:t>
            </a:r>
          </a:p>
        </p:txBody>
      </p:sp>
    </p:spTree>
    <p:extLst>
      <p:ext uri="{BB962C8B-B14F-4D97-AF65-F5344CB8AC3E}">
        <p14:creationId xmlns:p14="http://schemas.microsoft.com/office/powerpoint/2010/main" val="845784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057DD6-1929-DB48-8679-A36624E2D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Epigenomik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88FC83-5AE5-0940-A656-DB72A2F5A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itchFamily="2" charset="2"/>
              <a:buChar char="v"/>
            </a:pPr>
            <a:r>
              <a:rPr lang="tr-TR" dirty="0"/>
              <a:t> ﻿</a:t>
            </a:r>
            <a:r>
              <a:rPr lang="tr-TR" dirty="0" err="1"/>
              <a:t>Epigenetik</a:t>
            </a:r>
            <a:r>
              <a:rPr lang="tr-TR" dirty="0"/>
              <a:t>, biyolojide, DNA dizisindeki değişikliklerden kaynaklanmayan, ama aynı zamanda </a:t>
            </a:r>
            <a:r>
              <a:rPr lang="tr-TR" dirty="0" err="1"/>
              <a:t>kalıtılan</a:t>
            </a:r>
            <a:r>
              <a:rPr lang="tr-TR" dirty="0"/>
              <a:t>, gen ifadesi değişikliklerini inceleyen bilim dalıdır. Diğer bir deyişle, kalıtımsal olup genetik olmayan </a:t>
            </a:r>
            <a:r>
              <a:rPr lang="tr-TR" dirty="0" err="1"/>
              <a:t>fenotipik</a:t>
            </a:r>
            <a:r>
              <a:rPr lang="tr-TR" dirty="0"/>
              <a:t> varyasyonları incelemektedir. Bu değişiklikler hücreyi ya da organizmayı doğrudan etkilemektedir ancak, DNA dizisinde hiçbir değişiklik gerçekleşmemektedir.</a:t>
            </a:r>
          </a:p>
          <a:p>
            <a:pPr>
              <a:buFont typeface="Wingdings" pitchFamily="2" charset="2"/>
              <a:buChar char="v"/>
            </a:pPr>
            <a:r>
              <a:rPr lang="tr-TR" b="1" dirty="0" err="1"/>
              <a:t>Epigenomik</a:t>
            </a:r>
            <a:r>
              <a:rPr lang="tr-TR" dirty="0"/>
              <a:t> </a:t>
            </a:r>
            <a:r>
              <a:rPr lang="tr-TR" dirty="0" err="1"/>
              <a:t>epigenetik</a:t>
            </a:r>
            <a:r>
              <a:rPr lang="tr-TR" dirty="0"/>
              <a:t> ve </a:t>
            </a:r>
            <a:r>
              <a:rPr lang="tr-TR" dirty="0" err="1"/>
              <a:t>genomiks</a:t>
            </a:r>
            <a:r>
              <a:rPr lang="tr-TR" dirty="0"/>
              <a:t> alanlarının birleşimi sonucu ortaya çıkmış olan yeni bir disiplindir. Bu disiplinin amacı genetik regülasyonun anlaşılması ve hücre gelişmesi, farklılaşması, hastalık oluşumu ve yaşlanmada etkisinin belirlenmesidir. </a:t>
            </a:r>
          </a:p>
        </p:txBody>
      </p:sp>
    </p:spTree>
    <p:extLst>
      <p:ext uri="{BB962C8B-B14F-4D97-AF65-F5344CB8AC3E}">
        <p14:creationId xmlns:p14="http://schemas.microsoft.com/office/powerpoint/2010/main" val="3968911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49484B-8B3B-5A45-9C9D-CC44A844C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Farmakogenomik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6F55818-B5B1-C94C-99EC-05DA8B0B5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itchFamily="2" charset="2"/>
              <a:buChar char="v"/>
            </a:pPr>
            <a:r>
              <a:rPr lang="tr-TR" dirty="0"/>
              <a:t> </a:t>
            </a:r>
            <a:r>
              <a:rPr lang="tr-TR" dirty="0" err="1"/>
              <a:t>Farmakogenomik</a:t>
            </a:r>
            <a:r>
              <a:rPr lang="tr-TR" dirty="0"/>
              <a:t> temel olarak bir bireyin genetik kalıtım materyalinin onun ilaçlara karşı tepkisini nasıl etkilediğini araştıran bilim alanıdır. 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/>
              <a:t> ﻿Günümüzde </a:t>
            </a:r>
            <a:r>
              <a:rPr lang="tr-TR" dirty="0" err="1"/>
              <a:t>farmakogenetik</a:t>
            </a:r>
            <a:r>
              <a:rPr lang="tr-TR" dirty="0"/>
              <a:t> ve </a:t>
            </a:r>
            <a:r>
              <a:rPr lang="tr-TR" dirty="0" err="1"/>
              <a:t>farmakogenomik</a:t>
            </a:r>
            <a:r>
              <a:rPr lang="tr-TR" dirty="0"/>
              <a:t> terimlerinin pratikte eş anlamlı kullanılmalarına rağmen </a:t>
            </a:r>
            <a:r>
              <a:rPr lang="tr-TR" dirty="0" err="1"/>
              <a:t>farmakogenetik</a:t>
            </a:r>
            <a:r>
              <a:rPr lang="tr-TR" dirty="0"/>
              <a:t>; kişilerdeki genetik farklılığın ilaçlara karşı farklı yanıtları üzerinde çalışır, yani bir ilaca doğru yanıt veren ile vermeyen kişilerin belirlenmesinde yardımcı olur.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/>
              <a:t> </a:t>
            </a:r>
            <a:r>
              <a:rPr lang="tr-TR" dirty="0" err="1"/>
              <a:t>Farmakogenomiğin</a:t>
            </a:r>
            <a:r>
              <a:rPr lang="tr-TR" dirty="0"/>
              <a:t> ise daha global bir amacı olup, </a:t>
            </a:r>
            <a:r>
              <a:rPr lang="tr-TR" dirty="0" err="1"/>
              <a:t>terapitik</a:t>
            </a:r>
            <a:r>
              <a:rPr lang="tr-TR" dirty="0"/>
              <a:t> amaçlar için kullanılabilecek yeni molekül hedeflerin bulunmasında yardımcı olur. 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 err="1"/>
              <a:t>F﻿armakogenetik</a:t>
            </a:r>
            <a:r>
              <a:rPr lang="tr-TR" dirty="0"/>
              <a:t>, olumsuz ilaç yanıtlarının sonucundan yola çıkarak, bu olumsuz cevapların genetik sebeplerini araştırır. Bunun yanında </a:t>
            </a:r>
            <a:r>
              <a:rPr lang="tr-TR" dirty="0" err="1"/>
              <a:t>farmakogenomik</a:t>
            </a:r>
            <a:r>
              <a:rPr lang="tr-TR" dirty="0"/>
              <a:t>, ilk önce bir toplumdaki genetik farklılıkları araştırmaktan başlar ve bu genetik farklılıkların, ilaçlara karşı verilen farklı yanıtlar ile ilişkilerini açıklamaya çalışır.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 err="1"/>
              <a:t>Farmakogenomiks</a:t>
            </a:r>
            <a:r>
              <a:rPr lang="tr-TR" dirty="0"/>
              <a:t> son dönemlerde sıkça kullanılmaya başlanan </a:t>
            </a:r>
            <a:r>
              <a:rPr lang="tr-TR" b="1" dirty="0"/>
              <a:t>kişiselleştirilmiş tedavi </a:t>
            </a:r>
            <a:r>
              <a:rPr lang="tr-TR" dirty="0"/>
              <a:t>çalışmalarının temelini oluşturan teknikleri barındırmaktadır. Örneğin kanser hastalarını ele aldığımızda birçok terapi metodu geliştirilmesine rağmen her bir tedavi sadece az sayıda hastada etkili olmaktadır. İşte bu durum o kişilerin sahip oldukları varyasyonlar çalışılarak ortaya çıkarılmaktadır.</a:t>
            </a:r>
            <a:r>
              <a:rPr lang="x-none" dirty="0"/>
              <a:t>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71514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Yardımcı olabilecek çeşitli materyaller</a:t>
            </a:r>
          </a:p>
        </p:txBody>
      </p:sp>
      <p:pic>
        <p:nvPicPr>
          <p:cNvPr id="10" name="Resim 9">
            <a:extLst>
              <a:ext uri="{FF2B5EF4-FFF2-40B4-BE49-F238E27FC236}">
                <a16:creationId xmlns:a16="http://schemas.microsoft.com/office/drawing/2014/main" xmlns="" id="{ACDB4924-CDB1-7B44-8DC2-C2845F7BB7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695" t="23699" r="28289" b="11452"/>
          <a:stretch/>
        </p:blipFill>
        <p:spPr>
          <a:xfrm>
            <a:off x="582440" y="1851386"/>
            <a:ext cx="3004986" cy="4044735"/>
          </a:xfrm>
          <a:prstGeom prst="rect">
            <a:avLst/>
          </a:prstGeom>
        </p:spPr>
      </p:pic>
      <p:pic>
        <p:nvPicPr>
          <p:cNvPr id="11" name="Resim 10">
            <a:extLst>
              <a:ext uri="{FF2B5EF4-FFF2-40B4-BE49-F238E27FC236}">
                <a16:creationId xmlns:a16="http://schemas.microsoft.com/office/drawing/2014/main" xmlns="" id="{06C52D8B-AEE0-4C44-8F71-7D63097819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549" t="10711" r="25009" b="8634"/>
          <a:stretch/>
        </p:blipFill>
        <p:spPr>
          <a:xfrm>
            <a:off x="3431677" y="1851386"/>
            <a:ext cx="2690216" cy="3715060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xmlns="" id="{96562E6F-FE94-5545-B207-16A24A01CA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468" t="12022" r="24614" b="9946"/>
          <a:stretch/>
        </p:blipFill>
        <p:spPr>
          <a:xfrm>
            <a:off x="6355584" y="1851386"/>
            <a:ext cx="2507925" cy="3715060"/>
          </a:xfrm>
          <a:prstGeom prst="rect">
            <a:avLst/>
          </a:prstGeom>
        </p:spPr>
      </p:pic>
      <p:pic>
        <p:nvPicPr>
          <p:cNvPr id="5" name="Picture 4" descr="Background pattern, polygon&#10;&#10;Description automatically generated">
            <a:extLst>
              <a:ext uri="{FF2B5EF4-FFF2-40B4-BE49-F238E27FC236}">
                <a16:creationId xmlns:a16="http://schemas.microsoft.com/office/drawing/2014/main" xmlns="" id="{5DDEC81C-5BFE-0746-94C1-8EC06C80F0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7200" y="1851386"/>
            <a:ext cx="2788690" cy="362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2776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6BC76E-91BD-2E4A-8794-23CCE824C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Toksikogenomik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F418BCE-1D37-2F44-979E-FBA5BA9B9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itchFamily="2" charset="2"/>
              <a:buChar char="v"/>
            </a:pPr>
            <a:r>
              <a:rPr lang="tr-TR" dirty="0"/>
              <a:t> </a:t>
            </a:r>
            <a:r>
              <a:rPr lang="tr-TR" dirty="0" err="1"/>
              <a:t>Farmakogenomik</a:t>
            </a:r>
            <a:r>
              <a:rPr lang="tr-TR" dirty="0"/>
              <a:t> ile ilişkili olmakla birlikte daha çok genomun vücut için yabancı olan maddelere (</a:t>
            </a:r>
            <a:r>
              <a:rPr lang="tr-TR" dirty="0" err="1"/>
              <a:t>ksenobiyotikler</a:t>
            </a:r>
            <a:r>
              <a:rPr lang="tr-TR" dirty="0"/>
              <a:t>) karşı vereceği olumsuz etkileri çalışmaktadır.</a:t>
            </a:r>
            <a:r>
              <a:rPr lang="x-none" dirty="0"/>
              <a:t> 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/>
              <a:t>Bu çalışmalarda insanlar kullanılmaz; genel olarak </a:t>
            </a:r>
            <a:r>
              <a:rPr lang="tr-TR" dirty="0" err="1"/>
              <a:t>rodentler</a:t>
            </a:r>
            <a:r>
              <a:rPr lang="tr-TR" dirty="0"/>
              <a:t> (kemirgenler) kullanılarak insanlar için </a:t>
            </a:r>
            <a:r>
              <a:rPr lang="tr-TR" dirty="0" err="1"/>
              <a:t>toksik</a:t>
            </a:r>
            <a:r>
              <a:rPr lang="tr-TR" dirty="0"/>
              <a:t> olabilecek maddelerin (örneğin kanserojenler, </a:t>
            </a:r>
            <a:r>
              <a:rPr lang="tr-TR" dirty="0" err="1"/>
              <a:t>nörotoksinler</a:t>
            </a:r>
            <a:r>
              <a:rPr lang="tr-TR" dirty="0"/>
              <a:t>) tespit </a:t>
            </a:r>
            <a:r>
              <a:rPr lang="tr-TR" dirty="0" err="1"/>
              <a:t>edilmeesi</a:t>
            </a:r>
            <a:r>
              <a:rPr lang="tr-TR" dirty="0"/>
              <a:t> sağlanır. Daha sonra </a:t>
            </a:r>
            <a:r>
              <a:rPr lang="tr-TR" dirty="0" err="1"/>
              <a:t>rodent</a:t>
            </a:r>
            <a:r>
              <a:rPr lang="tr-TR" dirty="0"/>
              <a:t> olmayan hayvanlar üzerinde düşük doza maruz kalma testleri ve etki mekanizmaları belirlenir.</a:t>
            </a:r>
            <a:r>
              <a:rPr lang="x-none" dirty="0"/>
              <a:t> </a:t>
            </a:r>
          </a:p>
          <a:p>
            <a:pPr algn="just">
              <a:buFont typeface="Wingdings" pitchFamily="2" charset="2"/>
              <a:buChar char="v"/>
            </a:pPr>
            <a:r>
              <a:rPr lang="tr-TR" dirty="0"/>
              <a:t>Bununla birlikte hayvanlar ile yapılan deneyler dezavantajlar da taşımaktadır. Bu deneyler insanlar için </a:t>
            </a:r>
            <a:r>
              <a:rPr lang="tr-TR" dirty="0" err="1"/>
              <a:t>toksik</a:t>
            </a:r>
            <a:r>
              <a:rPr lang="tr-TR" dirty="0"/>
              <a:t> olunacağı anlamına gelmemektedir. Çünkü türler fizyolojik, anatomik ve </a:t>
            </a:r>
            <a:r>
              <a:rPr lang="tr-TR" dirty="0" err="1"/>
              <a:t>metabolik</a:t>
            </a:r>
            <a:r>
              <a:rPr lang="tr-TR" dirty="0"/>
              <a:t> olarak birbirlerinden değişiklikler göstermektedir.  Ayrıca toksikoloji testlerinde istatistiki olarak anlamlı bir sonuç almak için çok sayıda hayvana ihtiyaç vardır. </a:t>
            </a:r>
            <a:endParaRPr lang="x-none" dirty="0"/>
          </a:p>
          <a:p>
            <a:pPr algn="just">
              <a:buFont typeface="Wingdings" pitchFamily="2" charset="2"/>
              <a:buChar char="v"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2359237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629731-30D7-5644-AFFD-51BD9026F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Lipidomik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9D0A325-6837-9041-8FAB-64EE9A384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v"/>
            </a:pPr>
            <a:r>
              <a:rPr lang="tr-TR" b="1" dirty="0"/>
              <a:t> </a:t>
            </a:r>
            <a:r>
              <a:rPr lang="tr-TR" b="1" dirty="0" err="1"/>
              <a:t>Lipidomik</a:t>
            </a:r>
            <a:r>
              <a:rPr lang="tr-TR" b="1" dirty="0"/>
              <a:t>; </a:t>
            </a:r>
            <a:r>
              <a:rPr lang="tr-TR" dirty="0" err="1"/>
              <a:t>metabolomiğin</a:t>
            </a:r>
            <a:r>
              <a:rPr lang="tr-TR" dirty="0"/>
              <a:t> bir alt alanı olarak yağların ve etkileşimde oldukları partnerlerinin sistem seviyesinde analizini hedef alan bilim dalıdır.</a:t>
            </a:r>
            <a:endParaRPr lang="x-none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118698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xmlns="" id="{3E10EC1F-1C2A-5A42-8C2E-D42739BE2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xmlns="" id="{59AD4E68-0D9D-3D41-843C-9AB936AF8B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38" t="26885" r="27315" b="22186"/>
          <a:stretch/>
        </p:blipFill>
        <p:spPr>
          <a:xfrm>
            <a:off x="2773179" y="704538"/>
            <a:ext cx="6100997" cy="532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622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11163" y="-42869"/>
            <a:ext cx="10058400" cy="808672"/>
          </a:xfrm>
        </p:spPr>
        <p:txBody>
          <a:bodyPr>
            <a:normAutofit/>
          </a:bodyPr>
          <a:lstStyle/>
          <a:p>
            <a:r>
              <a:rPr lang="en-US" sz="4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Dönem</a:t>
            </a:r>
            <a:r>
              <a:rPr lang="en-US" sz="4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4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Planı</a:t>
            </a:r>
            <a:endParaRPr lang="en-US" sz="4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4" name="İçerik Yer Tutucus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7487666"/>
              </p:ext>
            </p:extLst>
          </p:nvPr>
        </p:nvGraphicFramePr>
        <p:xfrm>
          <a:off x="1146048" y="872023"/>
          <a:ext cx="9143999" cy="524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764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62635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29116">
                <a:tc>
                  <a:txBody>
                    <a:bodyPr/>
                    <a:lstStyle/>
                    <a:p>
                      <a:r>
                        <a:rPr lang="tr-TR" dirty="0"/>
                        <a:t>Hafta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Konu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 err="1"/>
                        <a:t>Omik</a:t>
                      </a:r>
                      <a:r>
                        <a:rPr lang="tr-TR" sz="1400" dirty="0"/>
                        <a:t> Teknolojilere Genel Bakış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400" dirty="0" err="1" smtClean="0"/>
                        <a:t>Biyoinformatik</a:t>
                      </a:r>
                      <a:r>
                        <a:rPr lang="tr-TR" sz="1400" dirty="0" smtClean="0"/>
                        <a:t> - Tüm Genom </a:t>
                      </a:r>
                      <a:r>
                        <a:rPr lang="tr-TR" sz="1400" dirty="0" err="1" smtClean="0"/>
                        <a:t>sekanslama</a:t>
                      </a:r>
                      <a:r>
                        <a:rPr lang="tr-TR" sz="1400" dirty="0" smtClean="0"/>
                        <a:t> ve sonuçların birleştirilmesi </a:t>
                      </a:r>
                      <a:endParaRPr lang="tr-T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400" dirty="0" err="1" smtClean="0"/>
                        <a:t>Genomiks</a:t>
                      </a:r>
                      <a:r>
                        <a:rPr lang="tr-TR" sz="1400" dirty="0" smtClean="0"/>
                        <a:t> – Genom Projeleri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400" dirty="0" err="1"/>
                        <a:t>Transkriptomiks</a:t>
                      </a:r>
                      <a:r>
                        <a:rPr lang="tr-TR" sz="1400" dirty="0"/>
                        <a:t> ve uygulamaları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400" dirty="0" err="1"/>
                        <a:t>Transkriptomiks</a:t>
                      </a:r>
                      <a:r>
                        <a:rPr lang="tr-TR" sz="1400" dirty="0"/>
                        <a:t> ve uygulamaları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400" dirty="0" err="1"/>
                        <a:t>Proteomiks</a:t>
                      </a:r>
                      <a:r>
                        <a:rPr lang="tr-TR" sz="1400" dirty="0"/>
                        <a:t> ve uygulamaları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400" dirty="0" err="1"/>
                        <a:t>Proteomiks</a:t>
                      </a:r>
                      <a:r>
                        <a:rPr lang="tr-TR" sz="1400" dirty="0"/>
                        <a:t> ve uygulamaları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/>
                        <a:t>ARA SINAV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r-TR" sz="1400" dirty="0" err="1"/>
                        <a:t>Metabolomiks</a:t>
                      </a:r>
                      <a:r>
                        <a:rPr lang="tr-TR" sz="1400" dirty="0"/>
                        <a:t> ve uygulamaları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 err="1"/>
                        <a:t>Epigenomiks</a:t>
                      </a:r>
                      <a:r>
                        <a:rPr lang="tr-TR" sz="1400" dirty="0"/>
                        <a:t> ve uygulamaları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 err="1"/>
                        <a:t>Interaktomiks</a:t>
                      </a:r>
                      <a:r>
                        <a:rPr lang="tr-TR" sz="1400" dirty="0"/>
                        <a:t> ve uygulamaları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/>
                        <a:t>Diğer </a:t>
                      </a:r>
                      <a:r>
                        <a:rPr lang="tr-TR" sz="1400" dirty="0" err="1"/>
                        <a:t>omiksler</a:t>
                      </a:r>
                      <a:r>
                        <a:rPr lang="tr-TR" sz="1400" dirty="0"/>
                        <a:t>  ve uygulamaları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/>
                        <a:t>Öğrenci sunumları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/>
                        <a:t>Öğrenci sunumları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/>
                        <a:t>Öğrenci sunumları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295165">
                <a:tc>
                  <a:txBody>
                    <a:bodyPr/>
                    <a:lstStyle/>
                    <a:p>
                      <a:endParaRPr lang="tr-T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sz="1400" dirty="0"/>
                        <a:t>DÖNEM SONU SINAVI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4176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9A0E16-EEFB-BE40-8847-87A49FE18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tr-TR" dirty="0"/>
              <a:t>Yarıyıl İçi Çalışma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EEBA70B-A2BC-4440-928F-FDA951D4D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432" y="2785225"/>
            <a:ext cx="3094997" cy="17331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B29DC59-1A5F-E54B-8092-88B315F57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9733" y="1845734"/>
            <a:ext cx="6515947" cy="4023360"/>
          </a:xfrm>
        </p:spPr>
        <p:txBody>
          <a:bodyPr>
            <a:normAutofit/>
          </a:bodyPr>
          <a:lstStyle/>
          <a:p>
            <a:pPr algn="just">
              <a:buFont typeface="Wingdings" pitchFamily="2" charset="2"/>
              <a:buChar char="v"/>
            </a:pPr>
            <a:r>
              <a:rPr lang="tr-TR" sz="1600" dirty="0"/>
              <a:t> </a:t>
            </a:r>
            <a:r>
              <a:rPr lang="tr-TR" sz="1600" dirty="0" err="1"/>
              <a:t>Omik</a:t>
            </a:r>
            <a:r>
              <a:rPr lang="tr-TR" sz="1600" dirty="0"/>
              <a:t> Teknolojileri dersi için öğrenciler grup halinde bir Proje Önerisi geliştirecektir. </a:t>
            </a:r>
          </a:p>
          <a:p>
            <a:pPr algn="just">
              <a:buFont typeface="Wingdings" pitchFamily="2" charset="2"/>
              <a:buChar char="v"/>
            </a:pPr>
            <a:r>
              <a:rPr lang="tr-TR" sz="1600" dirty="0"/>
              <a:t> Her grup en az 2 en çok 4 öğrenciden oluşacaktır.</a:t>
            </a:r>
          </a:p>
          <a:p>
            <a:pPr algn="just">
              <a:buFont typeface="Wingdings" pitchFamily="2" charset="2"/>
              <a:buChar char="v"/>
            </a:pPr>
            <a:r>
              <a:rPr lang="tr-TR" sz="1600" dirty="0"/>
              <a:t> Proje TÜBİTAK 2209-A Üniversite Öğrencileri Araştırma Projeleri Destekleme Programı başvuru formlarında belirtilen formatta hazırlanmalıdır.</a:t>
            </a:r>
          </a:p>
          <a:p>
            <a:pPr algn="just">
              <a:buFont typeface="Wingdings" pitchFamily="2" charset="2"/>
              <a:buChar char="v"/>
            </a:pPr>
            <a:r>
              <a:rPr lang="tr-TR" sz="1600" dirty="0"/>
              <a:t> Her bir grup proje önerisini dönem sonunda ayrılmış olan tarihlerde ayrıca </a:t>
            </a:r>
            <a:r>
              <a:rPr lang="tr-TR" sz="1600" dirty="0" err="1"/>
              <a:t>power</a:t>
            </a:r>
            <a:r>
              <a:rPr lang="tr-TR" sz="1600" dirty="0"/>
              <a:t> </a:t>
            </a:r>
            <a:r>
              <a:rPr lang="tr-TR" sz="1600" dirty="0" err="1"/>
              <a:t>point</a:t>
            </a:r>
            <a:r>
              <a:rPr lang="tr-TR" sz="1600" dirty="0"/>
              <a:t> sunusu şeklinde sunacaktır. </a:t>
            </a:r>
          </a:p>
          <a:p>
            <a:pPr algn="just">
              <a:buFont typeface="Wingdings" pitchFamily="2" charset="2"/>
              <a:buChar char="v"/>
            </a:pPr>
            <a:r>
              <a:rPr lang="tr-TR" sz="1600" dirty="0"/>
              <a:t> Proje önerisinin konusunda özgünlük aranmayacaktır. Fakat projenin özgünlüğü öğrencilerin notunu etkileyecektir.</a:t>
            </a:r>
          </a:p>
          <a:p>
            <a:pPr algn="just">
              <a:buFont typeface="Wingdings" pitchFamily="2" charset="2"/>
              <a:buChar char="v"/>
            </a:pPr>
            <a:r>
              <a:rPr lang="tr-TR" sz="1600" dirty="0"/>
              <a:t> Projede ders kapsamında öğrenilen tekniklerden en az 2 tanesinin kullanılması zorunludur. </a:t>
            </a:r>
          </a:p>
          <a:p>
            <a:pPr algn="just">
              <a:buFont typeface="Wingdings" pitchFamily="2" charset="2"/>
              <a:buChar char="v"/>
            </a:pPr>
            <a:r>
              <a:rPr lang="tr-TR" sz="1600" dirty="0"/>
              <a:t> Yarıyıl içi çalışma öğrencilerin dönem sonu notunu %20 oranında etkileyecektir.</a:t>
            </a:r>
          </a:p>
        </p:txBody>
      </p:sp>
    </p:spTree>
    <p:extLst>
      <p:ext uri="{BB962C8B-B14F-4D97-AF65-F5344CB8AC3E}">
        <p14:creationId xmlns:p14="http://schemas.microsoft.com/office/powerpoint/2010/main" val="581063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9EED72D-6E2C-F143-8F0C-DFEA713BF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088" y="950976"/>
            <a:ext cx="10058400" cy="1572768"/>
          </a:xfrm>
        </p:spPr>
        <p:txBody>
          <a:bodyPr>
            <a:normAutofit fontScale="90000"/>
          </a:bodyPr>
          <a:lstStyle/>
          <a:p>
            <a:pPr algn="ctr"/>
            <a:r>
              <a:rPr lang="tr-TR" i="1" dirty="0"/>
              <a:t>-om </a:t>
            </a:r>
            <a:r>
              <a:rPr lang="tr-TR" dirty="0"/>
              <a:t>?</a:t>
            </a:r>
            <a:br>
              <a:rPr lang="tr-TR" dirty="0"/>
            </a:br>
            <a:r>
              <a:rPr lang="tr-TR" dirty="0"/>
              <a:t/>
            </a:r>
            <a:br>
              <a:rPr lang="tr-TR" dirty="0"/>
            </a:br>
            <a:r>
              <a:rPr lang="tr-TR" i="1" dirty="0"/>
              <a:t>–</a:t>
            </a:r>
            <a:r>
              <a:rPr lang="tr-TR" i="1" dirty="0" err="1"/>
              <a:t>omik</a:t>
            </a:r>
            <a:r>
              <a:rPr lang="tr-TR" i="1" dirty="0"/>
              <a:t> </a:t>
            </a:r>
            <a:r>
              <a:rPr lang="tr-TR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D9D629D-B437-BD43-8B3C-FFC21E0C9651}"/>
              </a:ext>
            </a:extLst>
          </p:cNvPr>
          <p:cNvSpPr txBox="1"/>
          <p:nvPr/>
        </p:nvSpPr>
        <p:spPr>
          <a:xfrm>
            <a:off x="1085088" y="3560064"/>
            <a:ext cx="1005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Yaşam bilimleri için -</a:t>
            </a:r>
            <a:r>
              <a:rPr lang="tr-TR" dirty="0" err="1"/>
              <a:t>omik</a:t>
            </a:r>
            <a:r>
              <a:rPr lang="tr-TR" dirty="0"/>
              <a:t> eki kabaca bahsedilen şeyin büyük, kapsamlı, geniş ölçekli bilgi içerdiğini ve bu düzeydeki veriler ile ilgilendiğini anlatmak için kullanılmaktadır. </a:t>
            </a:r>
          </a:p>
        </p:txBody>
      </p:sp>
    </p:spTree>
    <p:extLst>
      <p:ext uri="{BB962C8B-B14F-4D97-AF65-F5344CB8AC3E}">
        <p14:creationId xmlns:p14="http://schemas.microsoft.com/office/powerpoint/2010/main" val="1643529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70746" y="0"/>
            <a:ext cx="10058400" cy="1009227"/>
          </a:xfrm>
        </p:spPr>
        <p:txBody>
          <a:bodyPr/>
          <a:lstStyle/>
          <a:p>
            <a:r>
              <a:rPr lang="tr-T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Santral Dogma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1236134"/>
            <a:ext cx="3877733" cy="3877733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xmlns="" id="{8B81F836-ABFE-D54D-B882-998A7ADE1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540" y="2297233"/>
            <a:ext cx="6541162" cy="315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8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xmlns="" id="{5CBB7A07-FB56-F84F-98B1-28F4168A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OMİKLER</a:t>
            </a:r>
            <a:endParaRPr 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xmlns="" id="{78284F28-2195-D04E-8DC9-6C7B4B7B5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tr-TR" dirty="0" err="1"/>
              <a:t>Omik</a:t>
            </a:r>
            <a:r>
              <a:rPr lang="tr-TR" dirty="0"/>
              <a:t> teknolojileri tıp ve bilim alanlarında özellikle gelişen bilişim teknolojileri ve yeni cihaz teknolojileri sayesinde günden güne önemi artan bir alan olarak öne çıkmaktadır.</a:t>
            </a:r>
          </a:p>
          <a:p>
            <a:pPr algn="just">
              <a:buFont typeface="Wingdings" pitchFamily="2" charset="2"/>
              <a:buChar char="Ø"/>
            </a:pPr>
            <a:r>
              <a:rPr lang="tr-TR" dirty="0" err="1"/>
              <a:t>Omik</a:t>
            </a:r>
            <a:r>
              <a:rPr lang="tr-TR" dirty="0"/>
              <a:t> teknolojilerin gelişmesi çeşitli alanlardaki gelişmelere bağlıdır:</a:t>
            </a:r>
          </a:p>
          <a:p>
            <a:pPr lvl="1" algn="just">
              <a:buFont typeface="Wingdings" pitchFamily="2" charset="2"/>
              <a:buChar char="Ø"/>
            </a:pPr>
            <a:r>
              <a:rPr lang="tr-TR" dirty="0"/>
              <a:t>Moleküler biyoloji: günden güne geliştirilen yeni yaklaşımlar sayesinde proteinlerin ve nükleotidlerin saflaştırılması ve manipülasyonu için çeşitli yöntemler bulunmaktadır.</a:t>
            </a:r>
          </a:p>
          <a:p>
            <a:pPr lvl="1" algn="just">
              <a:buFont typeface="Wingdings" pitchFamily="2" charset="2"/>
              <a:buChar char="Ø"/>
            </a:pPr>
            <a:r>
              <a:rPr lang="tr-TR" dirty="0"/>
              <a:t>Bilgisayar teknolojisindeki gelişimler verilerin daha doğru analizinin yapılmasını sağlamaktadır.</a:t>
            </a:r>
          </a:p>
          <a:p>
            <a:pPr lvl="1" algn="just">
              <a:buFont typeface="Wingdings" pitchFamily="2" charset="2"/>
              <a:buChar char="Ø"/>
            </a:pPr>
            <a:r>
              <a:rPr lang="tr-TR" dirty="0"/>
              <a:t>İnternet: Verilere erişme, güncellemenin hızlı ve kolay olmasını sağlamaktadır.</a:t>
            </a:r>
          </a:p>
          <a:p>
            <a:pPr algn="just">
              <a:buFont typeface="Wingdings" pitchFamily="2" charset="2"/>
              <a:buChar char="Ø"/>
            </a:pPr>
            <a:r>
              <a:rPr lang="tr-TR" dirty="0" err="1"/>
              <a:t>Biyoinformatik</a:t>
            </a:r>
            <a:r>
              <a:rPr lang="tr-TR" dirty="0"/>
              <a:t> bütün verilerin işlenmesi ve analizini temel alan günden güne gelişen ve </a:t>
            </a:r>
            <a:r>
              <a:rPr lang="tr-TR" dirty="0" err="1"/>
              <a:t>omik</a:t>
            </a:r>
            <a:r>
              <a:rPr lang="tr-TR" dirty="0"/>
              <a:t> teknolojiler için anahtar rolü oynayan bilim dalıdır.</a:t>
            </a:r>
          </a:p>
        </p:txBody>
      </p:sp>
    </p:spTree>
    <p:extLst>
      <p:ext uri="{BB962C8B-B14F-4D97-AF65-F5344CB8AC3E}">
        <p14:creationId xmlns:p14="http://schemas.microsoft.com/office/powerpoint/2010/main" val="2588610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xmlns="" id="{5CBB7A07-FB56-F84F-98B1-28F4168A7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OMİKLER</a:t>
            </a:r>
            <a:endParaRPr 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xmlns="" id="{78284F28-2195-D04E-8DC9-6C7B4B7B5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tr-TR" dirty="0"/>
              <a:t> Özellikle </a:t>
            </a:r>
            <a:r>
              <a:rPr lang="tr-TR" dirty="0" err="1"/>
              <a:t>sekanslama</a:t>
            </a:r>
            <a:r>
              <a:rPr lang="tr-TR" dirty="0"/>
              <a:t> teknolojilerinin gelişmesi ve organizmaların genomlarının belirlenebilmesi moleküler biyoloji alanında bir çığır açmıştır. </a:t>
            </a:r>
          </a:p>
          <a:p>
            <a:pPr algn="just">
              <a:buFont typeface="Wingdings" pitchFamily="2" charset="2"/>
              <a:buChar char="Ø"/>
            </a:pPr>
            <a:r>
              <a:rPr lang="tr-TR" dirty="0"/>
              <a:t>Ek olarak geliştirilen </a:t>
            </a:r>
            <a:r>
              <a:rPr lang="tr-TR" dirty="0" err="1"/>
              <a:t>mikrodizin</a:t>
            </a:r>
            <a:r>
              <a:rPr lang="tr-TR" dirty="0"/>
              <a:t> analizi, kütle </a:t>
            </a:r>
            <a:r>
              <a:rPr lang="tr-TR" dirty="0" err="1"/>
              <a:t>spektrometri</a:t>
            </a:r>
            <a:r>
              <a:rPr lang="tr-TR" dirty="0"/>
              <a:t> teknikleri, in </a:t>
            </a:r>
            <a:r>
              <a:rPr lang="tr-TR" dirty="0" err="1"/>
              <a:t>vivo</a:t>
            </a:r>
            <a:r>
              <a:rPr lang="tr-TR" dirty="0"/>
              <a:t> görüntüleme </a:t>
            </a:r>
            <a:r>
              <a:rPr lang="tr-TR" dirty="0" err="1"/>
              <a:t>givi</a:t>
            </a:r>
            <a:r>
              <a:rPr lang="tr-TR" dirty="0"/>
              <a:t> sistemler yüksek verimli moleküler analizlerin kolayca yapılabilmesine ışık tutmuştur. Bu yöntemlerin kullanıldığı yaklaşımlar bilim ve tıp alanında yeni fakat hızla gelişen -</a:t>
            </a:r>
            <a:r>
              <a:rPr lang="tr-TR" dirty="0" err="1"/>
              <a:t>omik</a:t>
            </a:r>
            <a:r>
              <a:rPr lang="tr-TR" dirty="0"/>
              <a:t> teknolojileri oluşturmaktadır. </a:t>
            </a:r>
          </a:p>
          <a:p>
            <a:pPr algn="just">
              <a:buFont typeface="Wingdings" pitchFamily="2" charset="2"/>
              <a:buChar char="Ø"/>
            </a:pPr>
            <a:r>
              <a:rPr lang="tr-TR" dirty="0" err="1"/>
              <a:t>Omik</a:t>
            </a:r>
            <a:r>
              <a:rPr lang="tr-TR" dirty="0"/>
              <a:t> teknolojiler ilgili alanların peşine -</a:t>
            </a:r>
            <a:r>
              <a:rPr lang="tr-TR" dirty="0" err="1"/>
              <a:t>omik</a:t>
            </a:r>
            <a:r>
              <a:rPr lang="tr-TR" dirty="0"/>
              <a:t> ekinin getirilmesi ile isimlendirilmekte ve temel olarak dört başlıkta incelenmektedirler.</a:t>
            </a:r>
            <a:endParaRPr lang="x-none" dirty="0"/>
          </a:p>
          <a:p>
            <a:pPr>
              <a:buFont typeface="Wingdings" pitchFamily="2" charset="2"/>
              <a:buChar char="Ø"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2015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xmlns="" id="{CD41D09E-198F-4144-9607-CE0096230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xmlns="" id="{A41512C2-006D-9044-BE3C-A5846546A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En sık karşılaşılan </a:t>
            </a:r>
            <a:r>
              <a:rPr lang="tr-TR" dirty="0" err="1"/>
              <a:t>omik</a:t>
            </a:r>
            <a:r>
              <a:rPr lang="tr-TR" dirty="0"/>
              <a:t> teknolojileri;</a:t>
            </a:r>
          </a:p>
          <a:p>
            <a:pPr marL="457200" indent="-457200">
              <a:buFont typeface="+mj-lt"/>
              <a:buAutoNum type="arabicPeriod"/>
            </a:pPr>
            <a:r>
              <a:rPr lang="tr-TR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Genomik</a:t>
            </a:r>
            <a:r>
              <a:rPr lang="tr-TR" dirty="0"/>
              <a:t>: bir hücrenin sahip olduğu genom bilgisinin tamamını ifade eder ve bu bilgi hücrede üretilebilecek proteinlerin neler olduğu gibi bilgileri edinmemizi sağlar (alfabeyi oluşturan harfler). </a:t>
            </a:r>
          </a:p>
          <a:p>
            <a:pPr marL="457200" indent="-457200">
              <a:buFont typeface="+mj-lt"/>
              <a:buAutoNum type="arabicPeriod"/>
            </a:pPr>
            <a:r>
              <a:rPr lang="tr-TR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Transkriptomik</a:t>
            </a:r>
            <a:r>
              <a:rPr lang="tr-TR" dirty="0"/>
              <a:t>: bir hücrede </a:t>
            </a:r>
            <a:r>
              <a:rPr lang="tr-TR" dirty="0" err="1"/>
              <a:t>transkribe</a:t>
            </a:r>
            <a:r>
              <a:rPr lang="tr-TR" dirty="0"/>
              <a:t> edilmiş olan </a:t>
            </a:r>
            <a:r>
              <a:rPr lang="tr-TR" dirty="0" err="1"/>
              <a:t>mRNA</a:t>
            </a:r>
            <a:r>
              <a:rPr lang="tr-TR" dirty="0"/>
              <a:t> ya da transkriptlerin inceler ve bu sayede o anda hücrede gerçekleşen olayları incelememizi sağlar</a:t>
            </a:r>
            <a:r>
              <a:rPr lang="x-none" dirty="0"/>
              <a:t> (kelimeler)</a:t>
            </a:r>
            <a:r>
              <a:rPr lang="tr-TR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tr-TR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Proteomik</a:t>
            </a:r>
            <a:r>
              <a:rPr lang="tr-TR" dirty="0"/>
              <a:t>: hücredeki fonksiyonel gruplar olan proteinlerin incelenmesini içerir</a:t>
            </a:r>
            <a:r>
              <a:rPr lang="x-none" dirty="0"/>
              <a:t> (cümle)</a:t>
            </a:r>
            <a:r>
              <a:rPr lang="tr-TR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tr-TR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Metabolomik</a:t>
            </a:r>
            <a:r>
              <a:rPr lang="tr-TR" dirty="0"/>
              <a:t>: hücresel metabolizmada görev alan ve organizmanın </a:t>
            </a:r>
            <a:r>
              <a:rPr lang="tr-TR" dirty="0" err="1"/>
              <a:t>fenotipi</a:t>
            </a:r>
            <a:r>
              <a:rPr lang="tr-TR" dirty="0"/>
              <a:t> üzerine etki eden moleküllerin incelenmesini araştırır. </a:t>
            </a:r>
          </a:p>
        </p:txBody>
      </p:sp>
    </p:spTree>
    <p:extLst>
      <p:ext uri="{BB962C8B-B14F-4D97-AF65-F5344CB8AC3E}">
        <p14:creationId xmlns:p14="http://schemas.microsoft.com/office/powerpoint/2010/main" val="283119002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1075</Words>
  <Application>Microsoft Office PowerPoint</Application>
  <PresentationFormat>Geniş ekran</PresentationFormat>
  <Paragraphs>117</Paragraphs>
  <Slides>22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22</vt:i4>
      </vt:variant>
    </vt:vector>
  </HeadingPairs>
  <TitlesOfParts>
    <vt:vector size="26" baseType="lpstr">
      <vt:lpstr>Calibri</vt:lpstr>
      <vt:lpstr>Calibri Light</vt:lpstr>
      <vt:lpstr>Wingdings</vt:lpstr>
      <vt:lpstr>Retro</vt:lpstr>
      <vt:lpstr>MBG4033  OMİK TEKNOLOJİLERİ </vt:lpstr>
      <vt:lpstr>Yardımcı olabilecek çeşitli materyaller</vt:lpstr>
      <vt:lpstr>Dönem Planı</vt:lpstr>
      <vt:lpstr>Yarıyıl İçi Çalışma</vt:lpstr>
      <vt:lpstr>-om ?  –omik ?</vt:lpstr>
      <vt:lpstr>Santral Dogma</vt:lpstr>
      <vt:lpstr>OMİKLER</vt:lpstr>
      <vt:lpstr>OMİKLER</vt:lpstr>
      <vt:lpstr>PowerPoint Sunusu</vt:lpstr>
      <vt:lpstr>Çeşitli tanımlar</vt:lpstr>
      <vt:lpstr>Çeşitli tanımlar</vt:lpstr>
      <vt:lpstr>GENOMİK</vt:lpstr>
      <vt:lpstr>GENOMİK</vt:lpstr>
      <vt:lpstr>Genotyping </vt:lpstr>
      <vt:lpstr>Transkriptomik</vt:lpstr>
      <vt:lpstr>Proteomik</vt:lpstr>
      <vt:lpstr>Metabolomik</vt:lpstr>
      <vt:lpstr>Epigenomik</vt:lpstr>
      <vt:lpstr>Farmakogenomik</vt:lpstr>
      <vt:lpstr>Toksikogenomik</vt:lpstr>
      <vt:lpstr>Lipidomik</vt:lpstr>
      <vt:lpstr>PowerPoint Sunusu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MBG4033  OMİK TEKNOLOJİLERİ </dc:title>
  <dc:creator>cihan inan</dc:creator>
  <cp:lastModifiedBy>Cihan İNAN</cp:lastModifiedBy>
  <cp:revision>2</cp:revision>
  <dcterms:created xsi:type="dcterms:W3CDTF">2020-10-06T07:47:21Z</dcterms:created>
  <dcterms:modified xsi:type="dcterms:W3CDTF">2021-09-27T19:50:43Z</dcterms:modified>
</cp:coreProperties>
</file>